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3" r:id="rId4"/>
  </p:sldMasterIdLst>
  <p:notesMasterIdLst>
    <p:notesMasterId r:id="rId15"/>
  </p:notesMasterIdLst>
  <p:handoutMasterIdLst>
    <p:handoutMasterId r:id="rId16"/>
  </p:handoutMasterIdLst>
  <p:sldIdLst>
    <p:sldId id="2524" r:id="rId5"/>
    <p:sldId id="2537" r:id="rId6"/>
    <p:sldId id="2469" r:id="rId7"/>
    <p:sldId id="2531" r:id="rId8"/>
    <p:sldId id="2536" r:id="rId9"/>
    <p:sldId id="2525" r:id="rId10"/>
    <p:sldId id="2533" r:id="rId11"/>
    <p:sldId id="2535" r:id="rId12"/>
    <p:sldId id="2534" r:id="rId13"/>
    <p:sldId id="25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33A"/>
    <a:srgbClr val="9A0084"/>
    <a:srgbClr val="9410D6"/>
    <a:srgbClr val="B12FEF"/>
    <a:srgbClr val="C80094"/>
    <a:srgbClr val="740063"/>
    <a:srgbClr val="DE32DE"/>
    <a:srgbClr val="F12DDD"/>
    <a:srgbClr val="84837F"/>
    <a:srgbClr val="565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4"/>
  </p:normalViewPr>
  <p:slideViewPr>
    <p:cSldViewPr snapToGrid="0" snapToObjects="1" showGuides="1">
      <p:cViewPr>
        <p:scale>
          <a:sx n="80" d="100"/>
          <a:sy n="80" d="100"/>
        </p:scale>
        <p:origin x="-706" y="-17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7B4D2-BE5B-48B7-8563-F2E41A630C9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16F421-1386-4634-BDC6-A3355A972A8D}">
      <dgm:prSet custT="1"/>
      <dgm:spPr>
        <a:solidFill>
          <a:srgbClr val="740063"/>
        </a:solidFill>
        <a:ln>
          <a:noFill/>
        </a:ln>
      </dgm:spPr>
      <dgm:t>
        <a:bodyPr/>
        <a:lstStyle/>
        <a:p>
          <a:pPr rtl="0"/>
          <a:r>
            <a:rPr lang="sr-Cyrl-BA" sz="1700" b="1" smtClean="0"/>
            <a:t>Ужа централна градска зона</a:t>
          </a:r>
        </a:p>
        <a:p>
          <a:pPr rtl="0"/>
          <a:r>
            <a:rPr lang="sr-Cyrl-BA" sz="1700" b="1" smtClean="0"/>
            <a:t>  </a:t>
          </a:r>
          <a:r>
            <a:rPr lang="sr-Cyrl-BA" sz="1700" smtClean="0"/>
            <a:t>израда ПДР-ова за уређење градског трга, градског парка и објеката културе у непосредној близини</a:t>
          </a:r>
          <a:endParaRPr lang="en-US" sz="1700"/>
        </a:p>
      </dgm:t>
    </dgm:pt>
    <dgm:pt modelId="{8329C67B-D702-4554-829F-15DA094CDE91}" type="parTrans" cxnId="{239C0DFE-AA39-4FE6-82FC-20C15B526C45}">
      <dgm:prSet/>
      <dgm:spPr/>
      <dgm:t>
        <a:bodyPr/>
        <a:lstStyle/>
        <a:p>
          <a:endParaRPr lang="en-US"/>
        </a:p>
      </dgm:t>
    </dgm:pt>
    <dgm:pt modelId="{FD5B7498-0585-45F2-AD82-BA5CEDFEA8E5}" type="sibTrans" cxnId="{239C0DFE-AA39-4FE6-82FC-20C15B526C45}">
      <dgm:prSet/>
      <dgm:spPr/>
      <dgm:t>
        <a:bodyPr/>
        <a:lstStyle/>
        <a:p>
          <a:endParaRPr lang="en-US"/>
        </a:p>
      </dgm:t>
    </dgm:pt>
    <dgm:pt modelId="{47E894B9-E6C9-4004-838A-58E56D902C00}">
      <dgm:prSet custT="1"/>
      <dgm:spPr>
        <a:ln>
          <a:noFill/>
        </a:ln>
      </dgm:spPr>
      <dgm:t>
        <a:bodyPr/>
        <a:lstStyle/>
        <a:p>
          <a:pPr rtl="0"/>
          <a:r>
            <a:rPr lang="ru-RU" sz="1600" b="1" smtClean="0"/>
            <a:t>Шира централна градска зона</a:t>
          </a:r>
        </a:p>
        <a:p>
          <a:pPr rtl="0"/>
          <a:r>
            <a:rPr lang="ru-RU" sz="1600" b="1" smtClean="0"/>
            <a:t> </a:t>
          </a:r>
          <a:r>
            <a:rPr lang="ru-RU" sz="1600" smtClean="0"/>
            <a:t>израда ПГР-а који ће детаљније разрадити груписање постојећих зграда администрације и управе у јединствени комплекс</a:t>
          </a:r>
          <a:endParaRPr lang="en-US" sz="1500"/>
        </a:p>
      </dgm:t>
    </dgm:pt>
    <dgm:pt modelId="{3811FB68-DB94-4456-8949-04E2C84E058B}" type="parTrans" cxnId="{9FDDC8D3-3B54-4AB8-91C4-FC0203F979D2}">
      <dgm:prSet/>
      <dgm:spPr/>
      <dgm:t>
        <a:bodyPr/>
        <a:lstStyle/>
        <a:p>
          <a:endParaRPr lang="en-US"/>
        </a:p>
      </dgm:t>
    </dgm:pt>
    <dgm:pt modelId="{516E08AB-699A-4EC1-8404-5374B2179833}" type="sibTrans" cxnId="{9FDDC8D3-3B54-4AB8-91C4-FC0203F979D2}">
      <dgm:prSet/>
      <dgm:spPr/>
      <dgm:t>
        <a:bodyPr/>
        <a:lstStyle/>
        <a:p>
          <a:endParaRPr lang="en-US"/>
        </a:p>
      </dgm:t>
    </dgm:pt>
    <dgm:pt modelId="{0F4A8109-00E7-43A6-A3FC-865C7F33BD92}">
      <dgm:prSet custT="1"/>
      <dgm:spPr>
        <a:ln>
          <a:noFill/>
        </a:ln>
      </dgm:spPr>
      <dgm:t>
        <a:bodyPr/>
        <a:lstStyle/>
        <a:p>
          <a:pPr rtl="0"/>
          <a:r>
            <a:rPr lang="ru-RU" sz="1700" b="1" smtClean="0"/>
            <a:t>Зона здравствене заштите </a:t>
          </a:r>
        </a:p>
        <a:p>
          <a:pPr rtl="0"/>
          <a:r>
            <a:rPr lang="ru-RU" sz="1700" smtClean="0"/>
            <a:t>изградња надземног прелаза за пешаке ради боље повезаности Болнице и Дома здравља и премештање Дечјег диспанзера</a:t>
          </a:r>
          <a:endParaRPr lang="en-US" sz="1700"/>
        </a:p>
      </dgm:t>
    </dgm:pt>
    <dgm:pt modelId="{721107F6-5574-4A41-936E-323DE56F51C6}" type="parTrans" cxnId="{01C673F9-6F45-47E0-8C6C-D07B1BDCCA34}">
      <dgm:prSet/>
      <dgm:spPr/>
      <dgm:t>
        <a:bodyPr/>
        <a:lstStyle/>
        <a:p>
          <a:endParaRPr lang="en-US"/>
        </a:p>
      </dgm:t>
    </dgm:pt>
    <dgm:pt modelId="{91418148-EE89-4AFC-AB0D-44407142A93A}" type="sibTrans" cxnId="{01C673F9-6F45-47E0-8C6C-D07B1BDCCA34}">
      <dgm:prSet/>
      <dgm:spPr/>
      <dgm:t>
        <a:bodyPr/>
        <a:lstStyle/>
        <a:p>
          <a:endParaRPr lang="en-US"/>
        </a:p>
      </dgm:t>
    </dgm:pt>
    <dgm:pt modelId="{00F078CE-6C30-4C5F-A6BB-4F170C599F7B}">
      <dgm:prSet custT="1"/>
      <dgm:spPr>
        <a:solidFill>
          <a:srgbClr val="B12FEF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Колективно становање</a:t>
          </a:r>
          <a:r>
            <a:rPr lang="ru-RU" sz="1700" smtClean="0"/>
            <a:t> </a:t>
          </a:r>
        </a:p>
        <a:p>
          <a:pPr rtl="0"/>
          <a:r>
            <a:rPr lang="ru-RU" sz="1700" smtClean="0"/>
            <a:t>пренамена браунфилд локације “Црвена звезда” чија је површина намењена за изградњу магацинских простора </a:t>
          </a:r>
          <a:endParaRPr lang="en-US" sz="1700"/>
        </a:p>
      </dgm:t>
    </dgm:pt>
    <dgm:pt modelId="{B450C60F-6523-4328-B374-975E3ED4AE45}" type="parTrans" cxnId="{9EE3A3FC-2A4F-45BE-9163-F03E435375F0}">
      <dgm:prSet/>
      <dgm:spPr/>
      <dgm:t>
        <a:bodyPr/>
        <a:lstStyle/>
        <a:p>
          <a:endParaRPr lang="en-US"/>
        </a:p>
      </dgm:t>
    </dgm:pt>
    <dgm:pt modelId="{4337F11A-61F1-4458-BB8C-3E1A0FDA83A4}" type="sibTrans" cxnId="{9EE3A3FC-2A4F-45BE-9163-F03E435375F0}">
      <dgm:prSet/>
      <dgm:spPr/>
      <dgm:t>
        <a:bodyPr/>
        <a:lstStyle/>
        <a:p>
          <a:endParaRPr lang="en-US"/>
        </a:p>
      </dgm:t>
    </dgm:pt>
    <dgm:pt modelId="{CAD8EF97-BA87-4BA3-80C2-05C21539A310}">
      <dgm:prSet custT="1"/>
      <dgm:spPr>
        <a:solidFill>
          <a:srgbClr val="F12DDD"/>
        </a:solidFill>
        <a:ln>
          <a:noFill/>
        </a:ln>
      </dgm:spPr>
      <dgm:t>
        <a:bodyPr/>
        <a:lstStyle/>
        <a:p>
          <a:pPr rtl="0"/>
          <a:r>
            <a:rPr lang="sr-Cyrl-BA" sz="1700" b="1" smtClean="0"/>
            <a:t>Мешовито становањ</a:t>
          </a:r>
          <a:r>
            <a:rPr lang="en-US" sz="1700" b="1" smtClean="0"/>
            <a:t>e</a:t>
          </a:r>
          <a:r>
            <a:rPr lang="sr-Cyrl-RS" sz="1700" b="1" smtClean="0"/>
            <a:t> </a:t>
          </a:r>
        </a:p>
        <a:p>
          <a:pPr rtl="0"/>
          <a:r>
            <a:rPr lang="sr-Cyrl-BA" sz="1700" smtClean="0"/>
            <a:t>пренамена браунфилда </a:t>
          </a:r>
          <a:r>
            <a:rPr lang="ru-RU" sz="1700" smtClean="0"/>
            <a:t>“Техномашина” у Рехабилитациони центар у државном власништву      </a:t>
          </a:r>
          <a:endParaRPr lang="en-US" sz="1700"/>
        </a:p>
      </dgm:t>
    </dgm:pt>
    <dgm:pt modelId="{11AA00A4-63E9-432D-8C02-766938AB2F2B}" type="parTrans" cxnId="{DBAF74F0-DA50-408C-9181-D908254AD8EC}">
      <dgm:prSet/>
      <dgm:spPr/>
      <dgm:t>
        <a:bodyPr/>
        <a:lstStyle/>
        <a:p>
          <a:endParaRPr lang="en-US"/>
        </a:p>
      </dgm:t>
    </dgm:pt>
    <dgm:pt modelId="{DC3A1260-D38D-4F93-9F3B-BA589296CEE4}" type="sibTrans" cxnId="{DBAF74F0-DA50-408C-9181-D908254AD8EC}">
      <dgm:prSet/>
      <dgm:spPr/>
      <dgm:t>
        <a:bodyPr/>
        <a:lstStyle/>
        <a:p>
          <a:endParaRPr lang="en-US"/>
        </a:p>
      </dgm:t>
    </dgm:pt>
    <dgm:pt modelId="{AFE39041-D64F-4C99-B02A-42A4A4320A86}">
      <dgm:prSet custT="1"/>
      <dgm:spPr>
        <a:solidFill>
          <a:srgbClr val="740063"/>
        </a:solidFill>
        <a:ln>
          <a:noFill/>
        </a:ln>
      </dgm:spPr>
      <dgm:t>
        <a:bodyPr/>
        <a:lstStyle/>
        <a:p>
          <a:pPr rtl="0"/>
          <a:r>
            <a:rPr lang="ru-RU" sz="1500" b="1" smtClean="0"/>
            <a:t>Пољопривредно-стамбена зона </a:t>
          </a:r>
          <a:r>
            <a:rPr lang="en-US" sz="1500" b="1" smtClean="0"/>
            <a:t>I</a:t>
          </a:r>
          <a:r>
            <a:rPr lang="sr-Cyrl-RS" sz="1500" b="1" smtClean="0"/>
            <a:t> </a:t>
          </a:r>
        </a:p>
        <a:p>
          <a:pPr rtl="0"/>
          <a:r>
            <a:rPr lang="ru-RU" sz="1600" smtClean="0"/>
            <a:t>повлачење границе грађевинског подручја. Инфраструктурно и комунално опремање територије ради проширења стамбене зоне и спајања насеља Бобиште и Братмиловце</a:t>
          </a:r>
          <a:endParaRPr lang="en-US" sz="1600"/>
        </a:p>
      </dgm:t>
    </dgm:pt>
    <dgm:pt modelId="{C8EDFFCB-DFC4-4BAE-A44C-68EF74830A17}" type="parTrans" cxnId="{66D5B3FC-1A1A-4852-AC01-1EAA64AC1528}">
      <dgm:prSet/>
      <dgm:spPr/>
      <dgm:t>
        <a:bodyPr/>
        <a:lstStyle/>
        <a:p>
          <a:endParaRPr lang="en-US"/>
        </a:p>
      </dgm:t>
    </dgm:pt>
    <dgm:pt modelId="{002EB97F-8EE8-4607-9F1F-162935BB4527}" type="sibTrans" cxnId="{66D5B3FC-1A1A-4852-AC01-1EAA64AC1528}">
      <dgm:prSet/>
      <dgm:spPr/>
      <dgm:t>
        <a:bodyPr/>
        <a:lstStyle/>
        <a:p>
          <a:endParaRPr lang="en-US"/>
        </a:p>
      </dgm:t>
    </dgm:pt>
    <dgm:pt modelId="{72EB46F4-7365-4857-99B3-BBA9972EB0E5}" type="pres">
      <dgm:prSet presAssocID="{F067B4D2-BE5B-48B7-8563-F2E41A630C98}" presName="diagram" presStyleCnt="0">
        <dgm:presLayoutVars>
          <dgm:dir/>
          <dgm:resizeHandles val="exact"/>
        </dgm:presLayoutVars>
      </dgm:prSet>
      <dgm:spPr/>
    </dgm:pt>
    <dgm:pt modelId="{B3F5AC33-E290-4412-824E-66C5C0D1CF3C}" type="pres">
      <dgm:prSet presAssocID="{C416F421-1386-4634-BDC6-A3355A972A8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A2EDE-546C-4CBC-9592-E25363E8DF52}" type="pres">
      <dgm:prSet presAssocID="{FD5B7498-0585-45F2-AD82-BA5CEDFEA8E5}" presName="sibTrans" presStyleCnt="0"/>
      <dgm:spPr/>
    </dgm:pt>
    <dgm:pt modelId="{10CC04B3-0288-4C0E-920F-906C71C27141}" type="pres">
      <dgm:prSet presAssocID="{47E894B9-E6C9-4004-838A-58E56D902C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FFD4F-596E-4104-9599-F251A97EF3C3}" type="pres">
      <dgm:prSet presAssocID="{516E08AB-699A-4EC1-8404-5374B2179833}" presName="sibTrans" presStyleCnt="0"/>
      <dgm:spPr/>
    </dgm:pt>
    <dgm:pt modelId="{FEDC17C4-C6E6-4087-9F5F-72B90F7300A3}" type="pres">
      <dgm:prSet presAssocID="{0F4A8109-00E7-43A6-A3FC-865C7F33BD9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ECB349-E4A1-4D30-8E7E-6F6433A3BF02}" type="pres">
      <dgm:prSet presAssocID="{91418148-EE89-4AFC-AB0D-44407142A93A}" presName="sibTrans" presStyleCnt="0"/>
      <dgm:spPr/>
    </dgm:pt>
    <dgm:pt modelId="{AD99ECE3-21F5-470A-BAA5-EB5512363C7D}" type="pres">
      <dgm:prSet presAssocID="{00F078CE-6C30-4C5F-A6BB-4F170C599F7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F337D-D1CA-4AF4-A4BD-13191F6D4316}" type="pres">
      <dgm:prSet presAssocID="{4337F11A-61F1-4458-BB8C-3E1A0FDA83A4}" presName="sibTrans" presStyleCnt="0"/>
      <dgm:spPr/>
    </dgm:pt>
    <dgm:pt modelId="{7664157A-6C21-45A0-B7CB-42A0C476EBB9}" type="pres">
      <dgm:prSet presAssocID="{CAD8EF97-BA87-4BA3-80C2-05C21539A31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DE0FA-4E44-4D93-A1BB-E25C2C6F472F}" type="pres">
      <dgm:prSet presAssocID="{DC3A1260-D38D-4F93-9F3B-BA589296CEE4}" presName="sibTrans" presStyleCnt="0"/>
      <dgm:spPr/>
    </dgm:pt>
    <dgm:pt modelId="{7F7C37A6-EBB2-43EC-AFEE-1DD0FF9E5887}" type="pres">
      <dgm:prSet presAssocID="{AFE39041-D64F-4C99-B02A-42A4A4320A8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F74F0-DA50-408C-9181-D908254AD8EC}" srcId="{F067B4D2-BE5B-48B7-8563-F2E41A630C98}" destId="{CAD8EF97-BA87-4BA3-80C2-05C21539A310}" srcOrd="4" destOrd="0" parTransId="{11AA00A4-63E9-432D-8C02-766938AB2F2B}" sibTransId="{DC3A1260-D38D-4F93-9F3B-BA589296CEE4}"/>
    <dgm:cxn modelId="{01C673F9-6F45-47E0-8C6C-D07B1BDCCA34}" srcId="{F067B4D2-BE5B-48B7-8563-F2E41A630C98}" destId="{0F4A8109-00E7-43A6-A3FC-865C7F33BD92}" srcOrd="2" destOrd="0" parTransId="{721107F6-5574-4A41-936E-323DE56F51C6}" sibTransId="{91418148-EE89-4AFC-AB0D-44407142A93A}"/>
    <dgm:cxn modelId="{F1D9B461-FD63-4B7F-A2B9-BBBEC5B23F0D}" type="presOf" srcId="{47E894B9-E6C9-4004-838A-58E56D902C00}" destId="{10CC04B3-0288-4C0E-920F-906C71C27141}" srcOrd="0" destOrd="0" presId="urn:microsoft.com/office/officeart/2005/8/layout/default"/>
    <dgm:cxn modelId="{2CEA5047-4BA8-4A0D-94C0-6225F8D1D7E5}" type="presOf" srcId="{CAD8EF97-BA87-4BA3-80C2-05C21539A310}" destId="{7664157A-6C21-45A0-B7CB-42A0C476EBB9}" srcOrd="0" destOrd="0" presId="urn:microsoft.com/office/officeart/2005/8/layout/default"/>
    <dgm:cxn modelId="{5B77C23C-AC4F-488B-9135-492FC02D2552}" type="presOf" srcId="{AFE39041-D64F-4C99-B02A-42A4A4320A86}" destId="{7F7C37A6-EBB2-43EC-AFEE-1DD0FF9E5887}" srcOrd="0" destOrd="0" presId="urn:microsoft.com/office/officeart/2005/8/layout/default"/>
    <dgm:cxn modelId="{E12B9212-770B-4CD6-970D-23BC66511CE5}" type="presOf" srcId="{00F078CE-6C30-4C5F-A6BB-4F170C599F7B}" destId="{AD99ECE3-21F5-470A-BAA5-EB5512363C7D}" srcOrd="0" destOrd="0" presId="urn:microsoft.com/office/officeart/2005/8/layout/default"/>
    <dgm:cxn modelId="{7700279B-E7FB-4F2C-8C1E-B6B8BDBBE544}" type="presOf" srcId="{0F4A8109-00E7-43A6-A3FC-865C7F33BD92}" destId="{FEDC17C4-C6E6-4087-9F5F-72B90F7300A3}" srcOrd="0" destOrd="0" presId="urn:microsoft.com/office/officeart/2005/8/layout/default"/>
    <dgm:cxn modelId="{239C0DFE-AA39-4FE6-82FC-20C15B526C45}" srcId="{F067B4D2-BE5B-48B7-8563-F2E41A630C98}" destId="{C416F421-1386-4634-BDC6-A3355A972A8D}" srcOrd="0" destOrd="0" parTransId="{8329C67B-D702-4554-829F-15DA094CDE91}" sibTransId="{FD5B7498-0585-45F2-AD82-BA5CEDFEA8E5}"/>
    <dgm:cxn modelId="{9EE3A3FC-2A4F-45BE-9163-F03E435375F0}" srcId="{F067B4D2-BE5B-48B7-8563-F2E41A630C98}" destId="{00F078CE-6C30-4C5F-A6BB-4F170C599F7B}" srcOrd="3" destOrd="0" parTransId="{B450C60F-6523-4328-B374-975E3ED4AE45}" sibTransId="{4337F11A-61F1-4458-BB8C-3E1A0FDA83A4}"/>
    <dgm:cxn modelId="{9FDDC8D3-3B54-4AB8-91C4-FC0203F979D2}" srcId="{F067B4D2-BE5B-48B7-8563-F2E41A630C98}" destId="{47E894B9-E6C9-4004-838A-58E56D902C00}" srcOrd="1" destOrd="0" parTransId="{3811FB68-DB94-4456-8949-04E2C84E058B}" sibTransId="{516E08AB-699A-4EC1-8404-5374B2179833}"/>
    <dgm:cxn modelId="{04F022CC-2089-4A42-8065-CA7DDF9D2032}" type="presOf" srcId="{F067B4D2-BE5B-48B7-8563-F2E41A630C98}" destId="{72EB46F4-7365-4857-99B3-BBA9972EB0E5}" srcOrd="0" destOrd="0" presId="urn:microsoft.com/office/officeart/2005/8/layout/default"/>
    <dgm:cxn modelId="{66D5B3FC-1A1A-4852-AC01-1EAA64AC1528}" srcId="{F067B4D2-BE5B-48B7-8563-F2E41A630C98}" destId="{AFE39041-D64F-4C99-B02A-42A4A4320A86}" srcOrd="5" destOrd="0" parTransId="{C8EDFFCB-DFC4-4BAE-A44C-68EF74830A17}" sibTransId="{002EB97F-8EE8-4607-9F1F-162935BB4527}"/>
    <dgm:cxn modelId="{B87659F5-A7CF-4E74-9D43-4F0608E55A2E}" type="presOf" srcId="{C416F421-1386-4634-BDC6-A3355A972A8D}" destId="{B3F5AC33-E290-4412-824E-66C5C0D1CF3C}" srcOrd="0" destOrd="0" presId="urn:microsoft.com/office/officeart/2005/8/layout/default"/>
    <dgm:cxn modelId="{3E9B93A1-4A99-4E43-988C-BE27AC6E617D}" type="presParOf" srcId="{72EB46F4-7365-4857-99B3-BBA9972EB0E5}" destId="{B3F5AC33-E290-4412-824E-66C5C0D1CF3C}" srcOrd="0" destOrd="0" presId="urn:microsoft.com/office/officeart/2005/8/layout/default"/>
    <dgm:cxn modelId="{E5ED6349-F60B-4DFE-959A-0BEA1B50BBF6}" type="presParOf" srcId="{72EB46F4-7365-4857-99B3-BBA9972EB0E5}" destId="{3A4A2EDE-546C-4CBC-9592-E25363E8DF52}" srcOrd="1" destOrd="0" presId="urn:microsoft.com/office/officeart/2005/8/layout/default"/>
    <dgm:cxn modelId="{1AD2D717-1008-4796-896D-849DAC9F423E}" type="presParOf" srcId="{72EB46F4-7365-4857-99B3-BBA9972EB0E5}" destId="{10CC04B3-0288-4C0E-920F-906C71C27141}" srcOrd="2" destOrd="0" presId="urn:microsoft.com/office/officeart/2005/8/layout/default"/>
    <dgm:cxn modelId="{B885148D-7A39-45A5-AB5F-5E6F274AC315}" type="presParOf" srcId="{72EB46F4-7365-4857-99B3-BBA9972EB0E5}" destId="{C32FFD4F-596E-4104-9599-F251A97EF3C3}" srcOrd="3" destOrd="0" presId="urn:microsoft.com/office/officeart/2005/8/layout/default"/>
    <dgm:cxn modelId="{19CF8168-5706-4A09-9A04-BEDD1DB21544}" type="presParOf" srcId="{72EB46F4-7365-4857-99B3-BBA9972EB0E5}" destId="{FEDC17C4-C6E6-4087-9F5F-72B90F7300A3}" srcOrd="4" destOrd="0" presId="urn:microsoft.com/office/officeart/2005/8/layout/default"/>
    <dgm:cxn modelId="{F75BFFDC-B63A-49AC-9319-E7617E9D3C66}" type="presParOf" srcId="{72EB46F4-7365-4857-99B3-BBA9972EB0E5}" destId="{D0ECB349-E4A1-4D30-8E7E-6F6433A3BF02}" srcOrd="5" destOrd="0" presId="urn:microsoft.com/office/officeart/2005/8/layout/default"/>
    <dgm:cxn modelId="{DFDD2F7A-7C12-42BF-A1E9-419700E615DA}" type="presParOf" srcId="{72EB46F4-7365-4857-99B3-BBA9972EB0E5}" destId="{AD99ECE3-21F5-470A-BAA5-EB5512363C7D}" srcOrd="6" destOrd="0" presId="urn:microsoft.com/office/officeart/2005/8/layout/default"/>
    <dgm:cxn modelId="{EE5B4ADB-BDA2-4DB9-AD20-4FAE6E6689EB}" type="presParOf" srcId="{72EB46F4-7365-4857-99B3-BBA9972EB0E5}" destId="{031F337D-D1CA-4AF4-A4BD-13191F6D4316}" srcOrd="7" destOrd="0" presId="urn:microsoft.com/office/officeart/2005/8/layout/default"/>
    <dgm:cxn modelId="{5436528C-48D3-425C-B446-0AEC778752A9}" type="presParOf" srcId="{72EB46F4-7365-4857-99B3-BBA9972EB0E5}" destId="{7664157A-6C21-45A0-B7CB-42A0C476EBB9}" srcOrd="8" destOrd="0" presId="urn:microsoft.com/office/officeart/2005/8/layout/default"/>
    <dgm:cxn modelId="{E98F0FBC-374F-430E-ABA9-A42773054520}" type="presParOf" srcId="{72EB46F4-7365-4857-99B3-BBA9972EB0E5}" destId="{9D1DE0FA-4E44-4D93-A1BB-E25C2C6F472F}" srcOrd="9" destOrd="0" presId="urn:microsoft.com/office/officeart/2005/8/layout/default"/>
    <dgm:cxn modelId="{DC2531D1-A0C8-4B9C-890D-42494527F896}" type="presParOf" srcId="{72EB46F4-7365-4857-99B3-BBA9972EB0E5}" destId="{7F7C37A6-EBB2-43EC-AFEE-1DD0FF9E5887}" srcOrd="10" destOrd="0" presId="urn:microsoft.com/office/officeart/2005/8/layout/default"/>
  </dgm:cxnLst>
  <dgm:bg>
    <a:solidFill>
      <a:srgbClr val="2C333A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52168D-CF7D-4516-AE85-4D1957197FB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E8FAA-118E-415E-90FC-5B985DD34BA8}">
      <dgm:prSet custT="1"/>
      <dgm:spPr>
        <a:solidFill>
          <a:srgbClr val="740063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Индустријска зона I </a:t>
          </a:r>
        </a:p>
        <a:p>
          <a:pPr rtl="0"/>
          <a:r>
            <a:rPr lang="ru-RU" sz="1700" smtClean="0"/>
            <a:t>пренамена 3 индустријске браунфилд локације у оквиру исте намене. Браунфилд “Пролетер” пренаменити у простор рециклажног центра</a:t>
          </a:r>
          <a:endParaRPr lang="en-US" sz="1700"/>
        </a:p>
      </dgm:t>
    </dgm:pt>
    <dgm:pt modelId="{2806C78D-FD6C-40C0-946F-FC42CE4C2720}" type="parTrans" cxnId="{766A426C-4468-4870-B170-877CC28F37F6}">
      <dgm:prSet/>
      <dgm:spPr/>
      <dgm:t>
        <a:bodyPr/>
        <a:lstStyle/>
        <a:p>
          <a:endParaRPr lang="en-US"/>
        </a:p>
      </dgm:t>
    </dgm:pt>
    <dgm:pt modelId="{9A245E92-7D21-474F-BDF1-F1B2D9566BFE}" type="sibTrans" cxnId="{766A426C-4468-4870-B170-877CC28F37F6}">
      <dgm:prSet/>
      <dgm:spPr/>
      <dgm:t>
        <a:bodyPr/>
        <a:lstStyle/>
        <a:p>
          <a:endParaRPr lang="en-US"/>
        </a:p>
      </dgm:t>
    </dgm:pt>
    <dgm:pt modelId="{05BE930F-ECFD-4957-962A-BA43B4830CEE}">
      <dgm:prSet custT="1"/>
      <dgm:spPr>
        <a:solidFill>
          <a:srgbClr val="F12DDD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Индустријска зона II</a:t>
          </a:r>
        </a:p>
        <a:p>
          <a:pPr rtl="0"/>
          <a:r>
            <a:rPr lang="ru-RU" sz="1700" smtClean="0"/>
            <a:t>Комплекс старе текстилне индустрије (Летекс) пренаменити у прехрамбену индустрију.  Пренамена браунфилд локације (Зеле Вељковић) у индустрију за стаклену амбалажу</a:t>
          </a:r>
          <a:r>
            <a:rPr lang="ru-RU" sz="1700" b="1" smtClean="0"/>
            <a:t>. </a:t>
          </a:r>
          <a:endParaRPr lang="en-US" sz="1700"/>
        </a:p>
      </dgm:t>
    </dgm:pt>
    <dgm:pt modelId="{7D04E0CE-F3AE-4C08-B637-054678DBD8D9}" type="parTrans" cxnId="{117FB69F-9A90-4284-BC97-1179218DB653}">
      <dgm:prSet/>
      <dgm:spPr/>
      <dgm:t>
        <a:bodyPr/>
        <a:lstStyle/>
        <a:p>
          <a:endParaRPr lang="en-US"/>
        </a:p>
      </dgm:t>
    </dgm:pt>
    <dgm:pt modelId="{6EF4DBF1-9424-4A6A-B6FE-3EDB18FB7F49}" type="sibTrans" cxnId="{117FB69F-9A90-4284-BC97-1179218DB653}">
      <dgm:prSet/>
      <dgm:spPr/>
      <dgm:t>
        <a:bodyPr/>
        <a:lstStyle/>
        <a:p>
          <a:endParaRPr lang="en-US"/>
        </a:p>
      </dgm:t>
    </dgm:pt>
    <dgm:pt modelId="{31717907-96AA-436E-B3A3-D17F0064E140}">
      <dgm:prSet custT="1"/>
      <dgm:spPr>
        <a:solidFill>
          <a:srgbClr val="B12FEF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Пољопривредна зона I</a:t>
          </a:r>
          <a:endParaRPr lang="ru-RU" sz="1700" smtClean="0"/>
        </a:p>
        <a:p>
          <a:pPr rtl="0"/>
          <a:r>
            <a:rPr lang="ru-RU" sz="1700" smtClean="0"/>
            <a:t>подизање зеленог заштитног појаса и повлачење линије грађевинског подручја</a:t>
          </a:r>
          <a:endParaRPr lang="en-US" sz="1700"/>
        </a:p>
      </dgm:t>
    </dgm:pt>
    <dgm:pt modelId="{1321E28C-63AB-4F34-904F-0C558AA94C17}" type="parTrans" cxnId="{14F7E4B7-F0C8-41AC-8A39-DF901F2A6CA5}">
      <dgm:prSet/>
      <dgm:spPr/>
      <dgm:t>
        <a:bodyPr/>
        <a:lstStyle/>
        <a:p>
          <a:endParaRPr lang="en-US"/>
        </a:p>
      </dgm:t>
    </dgm:pt>
    <dgm:pt modelId="{4C37C8D7-1FDB-4B35-9E2E-30EFD6C66B33}" type="sibTrans" cxnId="{14F7E4B7-F0C8-41AC-8A39-DF901F2A6CA5}">
      <dgm:prSet/>
      <dgm:spPr/>
      <dgm:t>
        <a:bodyPr/>
        <a:lstStyle/>
        <a:p>
          <a:endParaRPr lang="en-US"/>
        </a:p>
      </dgm:t>
    </dgm:pt>
    <dgm:pt modelId="{C82BD82D-CBA6-49EB-BE7B-C63AD0B825E3}">
      <dgm:prSet custT="1"/>
      <dgm:spPr>
        <a:solidFill>
          <a:srgbClr val="B12FEF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Пољопривредна зона II</a:t>
          </a:r>
        </a:p>
        <a:p>
          <a:pPr rtl="0"/>
          <a:r>
            <a:rPr lang="ru-RU" sz="1700" smtClean="0"/>
            <a:t>задржавање постојеће намене и формирање трансфер станице </a:t>
          </a:r>
          <a:r>
            <a:rPr lang="ru-RU" sz="1700" smtClean="0"/>
            <a:t>на северном делу</a:t>
          </a:r>
          <a:endParaRPr lang="en-US" sz="1700"/>
        </a:p>
      </dgm:t>
    </dgm:pt>
    <dgm:pt modelId="{AFA6E327-6B99-4132-AE59-AC1806B3A2A4}" type="parTrans" cxnId="{5A7CF548-0756-4A2F-98FE-D5846D8FF773}">
      <dgm:prSet/>
      <dgm:spPr/>
      <dgm:t>
        <a:bodyPr/>
        <a:lstStyle/>
        <a:p>
          <a:endParaRPr lang="en-US"/>
        </a:p>
      </dgm:t>
    </dgm:pt>
    <dgm:pt modelId="{E0F12054-7A06-44E4-81DC-21FFAE89F737}" type="sibTrans" cxnId="{5A7CF548-0756-4A2F-98FE-D5846D8FF773}">
      <dgm:prSet/>
      <dgm:spPr/>
      <dgm:t>
        <a:bodyPr/>
        <a:lstStyle/>
        <a:p>
          <a:endParaRPr lang="en-US"/>
        </a:p>
      </dgm:t>
    </dgm:pt>
    <dgm:pt modelId="{ED1C8780-0007-4F97-B1EB-B84DEA187788}">
      <dgm:prSet custT="1"/>
      <dgm:spPr>
        <a:solidFill>
          <a:srgbClr val="F12DDD"/>
        </a:solidFill>
        <a:ln>
          <a:noFill/>
        </a:ln>
      </dgm:spPr>
      <dgm:t>
        <a:bodyPr/>
        <a:lstStyle/>
        <a:p>
          <a:pPr rtl="0"/>
          <a:r>
            <a:rPr lang="ru-RU" sz="1700" b="1" smtClean="0"/>
            <a:t>Пољопривредна зона III</a:t>
          </a:r>
        </a:p>
        <a:p>
          <a:pPr rtl="0"/>
          <a:r>
            <a:rPr lang="ru-RU" sz="1700" smtClean="0"/>
            <a:t>забрањена градња свих објеката осим у служби водопривреде или пољопривреде, забрањена употреба пестицида ради очувања квалитета водоизворишта.</a:t>
          </a:r>
          <a:endParaRPr lang="en-US" sz="1700"/>
        </a:p>
      </dgm:t>
    </dgm:pt>
    <dgm:pt modelId="{372AA505-359B-484F-A5E4-FDA639FD1076}" type="parTrans" cxnId="{21C7FA91-345A-4843-A48A-6782E144C0EA}">
      <dgm:prSet/>
      <dgm:spPr/>
      <dgm:t>
        <a:bodyPr/>
        <a:lstStyle/>
        <a:p>
          <a:endParaRPr lang="en-US"/>
        </a:p>
      </dgm:t>
    </dgm:pt>
    <dgm:pt modelId="{E6923F1E-334C-449A-A4AD-386B3F6AE8CC}" type="sibTrans" cxnId="{21C7FA91-345A-4843-A48A-6782E144C0EA}">
      <dgm:prSet/>
      <dgm:spPr/>
      <dgm:t>
        <a:bodyPr/>
        <a:lstStyle/>
        <a:p>
          <a:endParaRPr lang="en-US"/>
        </a:p>
      </dgm:t>
    </dgm:pt>
    <dgm:pt modelId="{4E0FD1E1-198E-45A1-B20E-E56476694E23}">
      <dgm:prSet/>
      <dgm:spPr>
        <a:solidFill>
          <a:srgbClr val="740063"/>
        </a:solidFill>
        <a:ln>
          <a:noFill/>
        </a:ln>
      </dgm:spPr>
      <dgm:t>
        <a:bodyPr/>
        <a:lstStyle/>
        <a:p>
          <a:pPr rtl="0"/>
          <a:r>
            <a:rPr lang="ru-RU" b="1" smtClean="0"/>
            <a:t>Зелена зона </a:t>
          </a:r>
        </a:p>
        <a:p>
          <a:pPr rtl="0"/>
          <a:r>
            <a:rPr lang="ru-RU" smtClean="0"/>
            <a:t>планирано формирањe зелене зоне која ће бити под строгим степеном зашите и контроле; у оквиру парка природе Хисар одредити посебне целине за рекреацију становништва, са посебним садржајима.</a:t>
          </a:r>
          <a:endParaRPr lang="en-US"/>
        </a:p>
      </dgm:t>
    </dgm:pt>
    <dgm:pt modelId="{59F81148-7A8D-4CC9-829B-D980A6CDDE5F}" type="parTrans" cxnId="{4781A639-5619-4F45-9E16-089C51AAA741}">
      <dgm:prSet/>
      <dgm:spPr/>
      <dgm:t>
        <a:bodyPr/>
        <a:lstStyle/>
        <a:p>
          <a:endParaRPr lang="en-US"/>
        </a:p>
      </dgm:t>
    </dgm:pt>
    <dgm:pt modelId="{E96CB1ED-6CD5-47AB-8849-EC671297E655}" type="sibTrans" cxnId="{4781A639-5619-4F45-9E16-089C51AAA741}">
      <dgm:prSet/>
      <dgm:spPr/>
      <dgm:t>
        <a:bodyPr/>
        <a:lstStyle/>
        <a:p>
          <a:endParaRPr lang="en-US"/>
        </a:p>
      </dgm:t>
    </dgm:pt>
    <dgm:pt modelId="{DECCD218-1FB4-4B9F-8CA5-FCA421EA8C5E}" type="pres">
      <dgm:prSet presAssocID="{CE52168D-CF7D-4516-AE85-4D1957197FBD}" presName="diagram" presStyleCnt="0">
        <dgm:presLayoutVars>
          <dgm:dir/>
          <dgm:resizeHandles val="exact"/>
        </dgm:presLayoutVars>
      </dgm:prSet>
      <dgm:spPr/>
    </dgm:pt>
    <dgm:pt modelId="{FC6CFE3A-FB9A-4E7E-B28B-76816F3C0D5D}" type="pres">
      <dgm:prSet presAssocID="{CABE8FAA-118E-415E-90FC-5B985DD34BA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753DB-BDA9-4C0A-979B-0B691A500010}" type="pres">
      <dgm:prSet presAssocID="{9A245E92-7D21-474F-BDF1-F1B2D9566BFE}" presName="sibTrans" presStyleCnt="0"/>
      <dgm:spPr/>
    </dgm:pt>
    <dgm:pt modelId="{4D4993F0-A9CC-4455-846D-E92F6DBCAE53}" type="pres">
      <dgm:prSet presAssocID="{05BE930F-ECFD-4957-962A-BA43B4830CE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6C5784-8501-439C-ADDF-BD845D0AB5B5}" type="pres">
      <dgm:prSet presAssocID="{6EF4DBF1-9424-4A6A-B6FE-3EDB18FB7F49}" presName="sibTrans" presStyleCnt="0"/>
      <dgm:spPr/>
    </dgm:pt>
    <dgm:pt modelId="{9C8916C1-D1AD-4F7E-8808-17293211B05B}" type="pres">
      <dgm:prSet presAssocID="{31717907-96AA-436E-B3A3-D17F0064E14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F68DD-B6C3-47B6-8134-CA50DA23E697}" type="pres">
      <dgm:prSet presAssocID="{4C37C8D7-1FDB-4B35-9E2E-30EFD6C66B33}" presName="sibTrans" presStyleCnt="0"/>
      <dgm:spPr/>
    </dgm:pt>
    <dgm:pt modelId="{4AFA0B13-7E55-44F4-947B-73F2327D0705}" type="pres">
      <dgm:prSet presAssocID="{C82BD82D-CBA6-49EB-BE7B-C63AD0B825E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0E06D-60EF-48B3-992B-21FF2240356A}" type="pres">
      <dgm:prSet presAssocID="{E0F12054-7A06-44E4-81DC-21FFAE89F737}" presName="sibTrans" presStyleCnt="0"/>
      <dgm:spPr/>
    </dgm:pt>
    <dgm:pt modelId="{284E3021-9C25-4F08-9FAA-078EE1A60BE7}" type="pres">
      <dgm:prSet presAssocID="{ED1C8780-0007-4F97-B1EB-B84DEA18778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6BA2F-6E60-4246-BDFE-EC45DCE43D98}" type="pres">
      <dgm:prSet presAssocID="{E6923F1E-334C-449A-A4AD-386B3F6AE8CC}" presName="sibTrans" presStyleCnt="0"/>
      <dgm:spPr/>
    </dgm:pt>
    <dgm:pt modelId="{E71B2138-7889-41A1-AFFB-A9C55F4EB444}" type="pres">
      <dgm:prSet presAssocID="{4E0FD1E1-198E-45A1-B20E-E56476694E2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F7E4B7-F0C8-41AC-8A39-DF901F2A6CA5}" srcId="{CE52168D-CF7D-4516-AE85-4D1957197FBD}" destId="{31717907-96AA-436E-B3A3-D17F0064E140}" srcOrd="2" destOrd="0" parTransId="{1321E28C-63AB-4F34-904F-0C558AA94C17}" sibTransId="{4C37C8D7-1FDB-4B35-9E2E-30EFD6C66B33}"/>
    <dgm:cxn modelId="{124885E9-791A-43CD-8A46-8497DBD73822}" type="presOf" srcId="{C82BD82D-CBA6-49EB-BE7B-C63AD0B825E3}" destId="{4AFA0B13-7E55-44F4-947B-73F2327D0705}" srcOrd="0" destOrd="0" presId="urn:microsoft.com/office/officeart/2005/8/layout/default"/>
    <dgm:cxn modelId="{6DC40636-991D-4212-9B6D-CE9483DF7622}" type="presOf" srcId="{4E0FD1E1-198E-45A1-B20E-E56476694E23}" destId="{E71B2138-7889-41A1-AFFB-A9C55F4EB444}" srcOrd="0" destOrd="0" presId="urn:microsoft.com/office/officeart/2005/8/layout/default"/>
    <dgm:cxn modelId="{5A7CF548-0756-4A2F-98FE-D5846D8FF773}" srcId="{CE52168D-CF7D-4516-AE85-4D1957197FBD}" destId="{C82BD82D-CBA6-49EB-BE7B-C63AD0B825E3}" srcOrd="3" destOrd="0" parTransId="{AFA6E327-6B99-4132-AE59-AC1806B3A2A4}" sibTransId="{E0F12054-7A06-44E4-81DC-21FFAE89F737}"/>
    <dgm:cxn modelId="{117FB69F-9A90-4284-BC97-1179218DB653}" srcId="{CE52168D-CF7D-4516-AE85-4D1957197FBD}" destId="{05BE930F-ECFD-4957-962A-BA43B4830CEE}" srcOrd="1" destOrd="0" parTransId="{7D04E0CE-F3AE-4C08-B637-054678DBD8D9}" sibTransId="{6EF4DBF1-9424-4A6A-B6FE-3EDB18FB7F49}"/>
    <dgm:cxn modelId="{4781A639-5619-4F45-9E16-089C51AAA741}" srcId="{CE52168D-CF7D-4516-AE85-4D1957197FBD}" destId="{4E0FD1E1-198E-45A1-B20E-E56476694E23}" srcOrd="5" destOrd="0" parTransId="{59F81148-7A8D-4CC9-829B-D980A6CDDE5F}" sibTransId="{E96CB1ED-6CD5-47AB-8849-EC671297E655}"/>
    <dgm:cxn modelId="{21C7FA91-345A-4843-A48A-6782E144C0EA}" srcId="{CE52168D-CF7D-4516-AE85-4D1957197FBD}" destId="{ED1C8780-0007-4F97-B1EB-B84DEA187788}" srcOrd="4" destOrd="0" parTransId="{372AA505-359B-484F-A5E4-FDA639FD1076}" sibTransId="{E6923F1E-334C-449A-A4AD-386B3F6AE8CC}"/>
    <dgm:cxn modelId="{EE55CFB3-37D8-4D85-85D7-2C3B6BF5B2D6}" type="presOf" srcId="{31717907-96AA-436E-B3A3-D17F0064E140}" destId="{9C8916C1-D1AD-4F7E-8808-17293211B05B}" srcOrd="0" destOrd="0" presId="urn:microsoft.com/office/officeart/2005/8/layout/default"/>
    <dgm:cxn modelId="{299BD09D-D02C-4250-ADE9-8022AA568A48}" type="presOf" srcId="{CE52168D-CF7D-4516-AE85-4D1957197FBD}" destId="{DECCD218-1FB4-4B9F-8CA5-FCA421EA8C5E}" srcOrd="0" destOrd="0" presId="urn:microsoft.com/office/officeart/2005/8/layout/default"/>
    <dgm:cxn modelId="{9C1C17EC-66CA-4FB3-983A-C3B3067CAE3F}" type="presOf" srcId="{ED1C8780-0007-4F97-B1EB-B84DEA187788}" destId="{284E3021-9C25-4F08-9FAA-078EE1A60BE7}" srcOrd="0" destOrd="0" presId="urn:microsoft.com/office/officeart/2005/8/layout/default"/>
    <dgm:cxn modelId="{73842A62-F56B-4423-821F-82000904C1E2}" type="presOf" srcId="{05BE930F-ECFD-4957-962A-BA43B4830CEE}" destId="{4D4993F0-A9CC-4455-846D-E92F6DBCAE53}" srcOrd="0" destOrd="0" presId="urn:microsoft.com/office/officeart/2005/8/layout/default"/>
    <dgm:cxn modelId="{766A426C-4468-4870-B170-877CC28F37F6}" srcId="{CE52168D-CF7D-4516-AE85-4D1957197FBD}" destId="{CABE8FAA-118E-415E-90FC-5B985DD34BA8}" srcOrd="0" destOrd="0" parTransId="{2806C78D-FD6C-40C0-946F-FC42CE4C2720}" sibTransId="{9A245E92-7D21-474F-BDF1-F1B2D9566BFE}"/>
    <dgm:cxn modelId="{659428FB-F76D-4098-8606-6F4C3265D2EF}" type="presOf" srcId="{CABE8FAA-118E-415E-90FC-5B985DD34BA8}" destId="{FC6CFE3A-FB9A-4E7E-B28B-76816F3C0D5D}" srcOrd="0" destOrd="0" presId="urn:microsoft.com/office/officeart/2005/8/layout/default"/>
    <dgm:cxn modelId="{5C6A3BD8-988F-4500-9560-50386C138DF1}" type="presParOf" srcId="{DECCD218-1FB4-4B9F-8CA5-FCA421EA8C5E}" destId="{FC6CFE3A-FB9A-4E7E-B28B-76816F3C0D5D}" srcOrd="0" destOrd="0" presId="urn:microsoft.com/office/officeart/2005/8/layout/default"/>
    <dgm:cxn modelId="{245898E1-E196-4F90-B6CB-76ACE1BAF652}" type="presParOf" srcId="{DECCD218-1FB4-4B9F-8CA5-FCA421EA8C5E}" destId="{08E753DB-BDA9-4C0A-979B-0B691A500010}" srcOrd="1" destOrd="0" presId="urn:microsoft.com/office/officeart/2005/8/layout/default"/>
    <dgm:cxn modelId="{68862CB5-54C1-4D1B-87E9-3859760C87DF}" type="presParOf" srcId="{DECCD218-1FB4-4B9F-8CA5-FCA421EA8C5E}" destId="{4D4993F0-A9CC-4455-846D-E92F6DBCAE53}" srcOrd="2" destOrd="0" presId="urn:microsoft.com/office/officeart/2005/8/layout/default"/>
    <dgm:cxn modelId="{DC975C60-8B91-4951-BF89-2FDDE6127ACB}" type="presParOf" srcId="{DECCD218-1FB4-4B9F-8CA5-FCA421EA8C5E}" destId="{CF6C5784-8501-439C-ADDF-BD845D0AB5B5}" srcOrd="3" destOrd="0" presId="urn:microsoft.com/office/officeart/2005/8/layout/default"/>
    <dgm:cxn modelId="{6E6DC27E-65ED-4741-80CC-89F57BFCDC5A}" type="presParOf" srcId="{DECCD218-1FB4-4B9F-8CA5-FCA421EA8C5E}" destId="{9C8916C1-D1AD-4F7E-8808-17293211B05B}" srcOrd="4" destOrd="0" presId="urn:microsoft.com/office/officeart/2005/8/layout/default"/>
    <dgm:cxn modelId="{11226B99-5AC4-4750-8310-0BDCE8A358FF}" type="presParOf" srcId="{DECCD218-1FB4-4B9F-8CA5-FCA421EA8C5E}" destId="{C4BF68DD-B6C3-47B6-8134-CA50DA23E697}" srcOrd="5" destOrd="0" presId="urn:microsoft.com/office/officeart/2005/8/layout/default"/>
    <dgm:cxn modelId="{434D7B9C-C057-41BA-9A59-8BC3CB41F347}" type="presParOf" srcId="{DECCD218-1FB4-4B9F-8CA5-FCA421EA8C5E}" destId="{4AFA0B13-7E55-44F4-947B-73F2327D0705}" srcOrd="6" destOrd="0" presId="urn:microsoft.com/office/officeart/2005/8/layout/default"/>
    <dgm:cxn modelId="{2FFDCCF4-59C5-44F0-8B09-99B52180E565}" type="presParOf" srcId="{DECCD218-1FB4-4B9F-8CA5-FCA421EA8C5E}" destId="{5E80E06D-60EF-48B3-992B-21FF2240356A}" srcOrd="7" destOrd="0" presId="urn:microsoft.com/office/officeart/2005/8/layout/default"/>
    <dgm:cxn modelId="{76A30BE3-78F6-4D91-8C6D-80099D55825D}" type="presParOf" srcId="{DECCD218-1FB4-4B9F-8CA5-FCA421EA8C5E}" destId="{284E3021-9C25-4F08-9FAA-078EE1A60BE7}" srcOrd="8" destOrd="0" presId="urn:microsoft.com/office/officeart/2005/8/layout/default"/>
    <dgm:cxn modelId="{02B46A3C-646B-48CA-B1EA-30A199F3B4D7}" type="presParOf" srcId="{DECCD218-1FB4-4B9F-8CA5-FCA421EA8C5E}" destId="{5956BA2F-6E60-4246-BDFE-EC45DCE43D98}" srcOrd="9" destOrd="0" presId="urn:microsoft.com/office/officeart/2005/8/layout/default"/>
    <dgm:cxn modelId="{CAA3BF93-226D-414F-B8E4-3C2D8836051B}" type="presParOf" srcId="{DECCD218-1FB4-4B9F-8CA5-FCA421EA8C5E}" destId="{E71B2138-7889-41A1-AFFB-A9C55F4EB444}" srcOrd="10" destOrd="0" presId="urn:microsoft.com/office/officeart/2005/8/layout/default"/>
  </dgm:cxnLst>
  <dgm:bg>
    <a:solidFill>
      <a:srgbClr val="2C333A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5AC33-E290-4412-824E-66C5C0D1CF3C}">
      <dsp:nvSpPr>
        <dsp:cNvPr id="0" name=""/>
        <dsp:cNvSpPr/>
      </dsp:nvSpPr>
      <dsp:spPr>
        <a:xfrm>
          <a:off x="0" y="700661"/>
          <a:ext cx="3512343" cy="2107406"/>
        </a:xfrm>
        <a:prstGeom prst="rect">
          <a:avLst/>
        </a:prstGeom>
        <a:solidFill>
          <a:srgbClr val="740063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BA" sz="1700" b="1" kern="1200" smtClean="0"/>
            <a:t>Ужа централна градска зона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BA" sz="1700" b="1" kern="1200" smtClean="0"/>
            <a:t>  </a:t>
          </a:r>
          <a:r>
            <a:rPr lang="sr-Cyrl-BA" sz="1700" kern="1200" smtClean="0"/>
            <a:t>израда ПДР-ова за уређење градског трга, градског парка и објеката културе у непосредној близини</a:t>
          </a:r>
          <a:endParaRPr lang="en-US" sz="1700" kern="1200"/>
        </a:p>
      </dsp:txBody>
      <dsp:txXfrm>
        <a:off x="0" y="700661"/>
        <a:ext cx="3512343" cy="2107406"/>
      </dsp:txXfrm>
    </dsp:sp>
    <dsp:sp modelId="{10CC04B3-0288-4C0E-920F-906C71C27141}">
      <dsp:nvSpPr>
        <dsp:cNvPr id="0" name=""/>
        <dsp:cNvSpPr/>
      </dsp:nvSpPr>
      <dsp:spPr>
        <a:xfrm>
          <a:off x="3863578" y="700661"/>
          <a:ext cx="3512343" cy="2107406"/>
        </a:xfrm>
        <a:prstGeom prst="rect">
          <a:avLst/>
        </a:prstGeom>
        <a:solidFill>
          <a:schemeClr val="accent2">
            <a:hueOff val="-1530096"/>
            <a:satOff val="-2256"/>
            <a:lumOff val="-157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Шира централна градска зона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 </a:t>
          </a:r>
          <a:r>
            <a:rPr lang="ru-RU" sz="1600" kern="1200" smtClean="0"/>
            <a:t>израда ПГР-а који ће детаљније разрадити груписање постојећих зграда администрације и управе у јединствени комплекс</a:t>
          </a:r>
          <a:endParaRPr lang="en-US" sz="1500" kern="1200"/>
        </a:p>
      </dsp:txBody>
      <dsp:txXfrm>
        <a:off x="3863578" y="700661"/>
        <a:ext cx="3512343" cy="2107406"/>
      </dsp:txXfrm>
    </dsp:sp>
    <dsp:sp modelId="{FEDC17C4-C6E6-4087-9F5F-72B90F7300A3}">
      <dsp:nvSpPr>
        <dsp:cNvPr id="0" name=""/>
        <dsp:cNvSpPr/>
      </dsp:nvSpPr>
      <dsp:spPr>
        <a:xfrm>
          <a:off x="7727156" y="700661"/>
          <a:ext cx="3512343" cy="2107406"/>
        </a:xfrm>
        <a:prstGeom prst="rect">
          <a:avLst/>
        </a:prstGeom>
        <a:solidFill>
          <a:schemeClr val="accent2">
            <a:hueOff val="-3060192"/>
            <a:satOff val="-4512"/>
            <a:lumOff val="-314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Зона здравствене заштите 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изградња надземног прелаза за пешаке ради боље повезаности Болнице и Дома здравља и премештање Дечјег диспанзера</a:t>
          </a:r>
          <a:endParaRPr lang="en-US" sz="1700" kern="1200"/>
        </a:p>
      </dsp:txBody>
      <dsp:txXfrm>
        <a:off x="7727156" y="700661"/>
        <a:ext cx="3512343" cy="2107406"/>
      </dsp:txXfrm>
    </dsp:sp>
    <dsp:sp modelId="{AD99ECE3-21F5-470A-BAA5-EB5512363C7D}">
      <dsp:nvSpPr>
        <dsp:cNvPr id="0" name=""/>
        <dsp:cNvSpPr/>
      </dsp:nvSpPr>
      <dsp:spPr>
        <a:xfrm>
          <a:off x="0" y="3159301"/>
          <a:ext cx="3512343" cy="2107406"/>
        </a:xfrm>
        <a:prstGeom prst="rect">
          <a:avLst/>
        </a:prstGeom>
        <a:solidFill>
          <a:srgbClr val="B12FEF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Колективно становање</a:t>
          </a:r>
          <a:r>
            <a:rPr lang="ru-RU" sz="1700" kern="1200" smtClean="0"/>
            <a:t> 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пренамена браунфилд локације “Црвена звезда” чија је површина намењена за изградњу магацинских простора </a:t>
          </a:r>
          <a:endParaRPr lang="en-US" sz="1700" kern="1200"/>
        </a:p>
      </dsp:txBody>
      <dsp:txXfrm>
        <a:off x="0" y="3159301"/>
        <a:ext cx="3512343" cy="2107406"/>
      </dsp:txXfrm>
    </dsp:sp>
    <dsp:sp modelId="{7664157A-6C21-45A0-B7CB-42A0C476EBB9}">
      <dsp:nvSpPr>
        <dsp:cNvPr id="0" name=""/>
        <dsp:cNvSpPr/>
      </dsp:nvSpPr>
      <dsp:spPr>
        <a:xfrm>
          <a:off x="3863578" y="3159301"/>
          <a:ext cx="3512343" cy="2107406"/>
        </a:xfrm>
        <a:prstGeom prst="rect">
          <a:avLst/>
        </a:prstGeom>
        <a:solidFill>
          <a:srgbClr val="F12DDD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BA" sz="1700" b="1" kern="1200" smtClean="0"/>
            <a:t>Мешовито становањ</a:t>
          </a:r>
          <a:r>
            <a:rPr lang="en-US" sz="1700" b="1" kern="1200" smtClean="0"/>
            <a:t>e</a:t>
          </a:r>
          <a:r>
            <a:rPr lang="sr-Cyrl-RS" sz="1700" b="1" kern="1200" smtClean="0"/>
            <a:t> 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Cyrl-BA" sz="1700" kern="1200" smtClean="0"/>
            <a:t>пренамена браунфилда </a:t>
          </a:r>
          <a:r>
            <a:rPr lang="ru-RU" sz="1700" kern="1200" smtClean="0"/>
            <a:t>“Техномашина” у Рехабилитациони центар у државном власништву      </a:t>
          </a:r>
          <a:endParaRPr lang="en-US" sz="1700" kern="1200"/>
        </a:p>
      </dsp:txBody>
      <dsp:txXfrm>
        <a:off x="3863578" y="3159301"/>
        <a:ext cx="3512343" cy="2107406"/>
      </dsp:txXfrm>
    </dsp:sp>
    <dsp:sp modelId="{7F7C37A6-EBB2-43EC-AFEE-1DD0FF9E5887}">
      <dsp:nvSpPr>
        <dsp:cNvPr id="0" name=""/>
        <dsp:cNvSpPr/>
      </dsp:nvSpPr>
      <dsp:spPr>
        <a:xfrm>
          <a:off x="7727156" y="3159301"/>
          <a:ext cx="3512343" cy="2107406"/>
        </a:xfrm>
        <a:prstGeom prst="rect">
          <a:avLst/>
        </a:prstGeom>
        <a:solidFill>
          <a:srgbClr val="740063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smtClean="0"/>
            <a:t>Пољопривредно-стамбена зона </a:t>
          </a:r>
          <a:r>
            <a:rPr lang="en-US" sz="1500" b="1" kern="1200" smtClean="0"/>
            <a:t>I</a:t>
          </a:r>
          <a:r>
            <a:rPr lang="sr-Cyrl-RS" sz="1500" b="1" kern="1200" smtClean="0"/>
            <a:t> 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повлачење границе грађевинског подручја. Инфраструктурно и комунално опремање територије ради проширења стамбене зоне и спајања насеља Бобиште и Братмиловце</a:t>
          </a:r>
          <a:endParaRPr lang="en-US" sz="1600" kern="1200"/>
        </a:p>
      </dsp:txBody>
      <dsp:txXfrm>
        <a:off x="7727156" y="3159301"/>
        <a:ext cx="3512343" cy="210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CFE3A-FB9A-4E7E-B28B-76816F3C0D5D}">
      <dsp:nvSpPr>
        <dsp:cNvPr id="0" name=""/>
        <dsp:cNvSpPr/>
      </dsp:nvSpPr>
      <dsp:spPr>
        <a:xfrm>
          <a:off x="0" y="671810"/>
          <a:ext cx="3494484" cy="2096690"/>
        </a:xfrm>
        <a:prstGeom prst="rect">
          <a:avLst/>
        </a:prstGeom>
        <a:solidFill>
          <a:srgbClr val="740063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Индустријска зона I 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пренамена 3 индустријске браунфилд локације у оквиру исте намене. Браунфилд “Пролетер” пренаменити у простор рециклажног центра</a:t>
          </a:r>
          <a:endParaRPr lang="en-US" sz="1700" kern="1200"/>
        </a:p>
      </dsp:txBody>
      <dsp:txXfrm>
        <a:off x="0" y="671810"/>
        <a:ext cx="3494484" cy="2096690"/>
      </dsp:txXfrm>
    </dsp:sp>
    <dsp:sp modelId="{4D4993F0-A9CC-4455-846D-E92F6DBCAE53}">
      <dsp:nvSpPr>
        <dsp:cNvPr id="0" name=""/>
        <dsp:cNvSpPr/>
      </dsp:nvSpPr>
      <dsp:spPr>
        <a:xfrm>
          <a:off x="3843932" y="671810"/>
          <a:ext cx="3494484" cy="2096690"/>
        </a:xfrm>
        <a:prstGeom prst="rect">
          <a:avLst/>
        </a:prstGeom>
        <a:solidFill>
          <a:srgbClr val="F12DDD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Индустријска зона II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Комплекс старе текстилне индустрије (Летекс) пренаменити у прехрамбену индустрију.  Пренамена браунфилд локације (Зеле Вељковић) у индустрију за стаклену амбалажу</a:t>
          </a:r>
          <a:r>
            <a:rPr lang="ru-RU" sz="1700" b="1" kern="1200" smtClean="0"/>
            <a:t>. </a:t>
          </a:r>
          <a:endParaRPr lang="en-US" sz="1700" kern="1200"/>
        </a:p>
      </dsp:txBody>
      <dsp:txXfrm>
        <a:off x="3843932" y="671810"/>
        <a:ext cx="3494484" cy="2096690"/>
      </dsp:txXfrm>
    </dsp:sp>
    <dsp:sp modelId="{9C8916C1-D1AD-4F7E-8808-17293211B05B}">
      <dsp:nvSpPr>
        <dsp:cNvPr id="0" name=""/>
        <dsp:cNvSpPr/>
      </dsp:nvSpPr>
      <dsp:spPr>
        <a:xfrm>
          <a:off x="7687865" y="671810"/>
          <a:ext cx="3494484" cy="2096690"/>
        </a:xfrm>
        <a:prstGeom prst="rect">
          <a:avLst/>
        </a:prstGeom>
        <a:solidFill>
          <a:srgbClr val="B12FEF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Пољопривредна зона I</a:t>
          </a:r>
          <a:endParaRPr lang="ru-RU" sz="1700" kern="1200" smtClean="0"/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подизање зеленог заштитног појаса и повлачење линије грађевинског подручја</a:t>
          </a:r>
          <a:endParaRPr lang="en-US" sz="1700" kern="1200"/>
        </a:p>
      </dsp:txBody>
      <dsp:txXfrm>
        <a:off x="7687865" y="671810"/>
        <a:ext cx="3494484" cy="2096690"/>
      </dsp:txXfrm>
    </dsp:sp>
    <dsp:sp modelId="{4AFA0B13-7E55-44F4-947B-73F2327D0705}">
      <dsp:nvSpPr>
        <dsp:cNvPr id="0" name=""/>
        <dsp:cNvSpPr/>
      </dsp:nvSpPr>
      <dsp:spPr>
        <a:xfrm>
          <a:off x="0" y="3117949"/>
          <a:ext cx="3494484" cy="2096690"/>
        </a:xfrm>
        <a:prstGeom prst="rect">
          <a:avLst/>
        </a:prstGeom>
        <a:solidFill>
          <a:srgbClr val="B12FEF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Пољопривредна зона II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задржавање постојеће намене и формирање трансфер станице </a:t>
          </a:r>
          <a:r>
            <a:rPr lang="ru-RU" sz="1700" kern="1200" smtClean="0"/>
            <a:t>на северном делу</a:t>
          </a:r>
          <a:endParaRPr lang="en-US" sz="1700" kern="1200"/>
        </a:p>
      </dsp:txBody>
      <dsp:txXfrm>
        <a:off x="0" y="3117949"/>
        <a:ext cx="3494484" cy="2096690"/>
      </dsp:txXfrm>
    </dsp:sp>
    <dsp:sp modelId="{284E3021-9C25-4F08-9FAA-078EE1A60BE7}">
      <dsp:nvSpPr>
        <dsp:cNvPr id="0" name=""/>
        <dsp:cNvSpPr/>
      </dsp:nvSpPr>
      <dsp:spPr>
        <a:xfrm>
          <a:off x="3843932" y="3117949"/>
          <a:ext cx="3494484" cy="2096690"/>
        </a:xfrm>
        <a:prstGeom prst="rect">
          <a:avLst/>
        </a:prstGeom>
        <a:solidFill>
          <a:srgbClr val="F12DDD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b="1" kern="1200" smtClean="0"/>
            <a:t>Пољопривредна зона III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забрањена градња свих објеката осим у служби водопривреде или пољопривреде, забрањена употреба пестицида ради очувања квалитета водоизворишта.</a:t>
          </a:r>
          <a:endParaRPr lang="en-US" sz="1700" kern="1200"/>
        </a:p>
      </dsp:txBody>
      <dsp:txXfrm>
        <a:off x="3843932" y="3117949"/>
        <a:ext cx="3494484" cy="2096690"/>
      </dsp:txXfrm>
    </dsp:sp>
    <dsp:sp modelId="{E71B2138-7889-41A1-AFFB-A9C55F4EB444}">
      <dsp:nvSpPr>
        <dsp:cNvPr id="0" name=""/>
        <dsp:cNvSpPr/>
      </dsp:nvSpPr>
      <dsp:spPr>
        <a:xfrm>
          <a:off x="7687865" y="3117949"/>
          <a:ext cx="3494484" cy="2096690"/>
        </a:xfrm>
        <a:prstGeom prst="rect">
          <a:avLst/>
        </a:prstGeom>
        <a:solidFill>
          <a:srgbClr val="740063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Зелена зона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планирано формирањe зелене зоне која ће бити под строгим степеном зашите и контроле; у оквиру парка природе Хисар одредити посебне целине за рекреацију становништва, са посебним садржајима.</a:t>
          </a:r>
          <a:endParaRPr lang="en-US" sz="1600" kern="1200"/>
        </a:p>
      </dsp:txBody>
      <dsp:txXfrm>
        <a:off x="7687865" y="3117949"/>
        <a:ext cx="3494484" cy="2096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28-Dec-21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28-Dec-21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3578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4225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694714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5849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814348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7325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675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8768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502018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40215"/>
      </p:ext>
    </p:extLst>
  </p:cSld>
  <p:clrMapOvr>
    <a:masterClrMapping/>
  </p:clrMapOvr>
  <p:transition spd="slow">
    <p:fade/>
  </p:transition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8163821"/>
      </p:ext>
    </p:extLst>
  </p:cSld>
  <p:clrMapOvr>
    <a:masterClrMapping/>
  </p:clrMapOvr>
  <p:transition spd="slow">
    <p:fade/>
  </p:transition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3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2506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xmlns="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xmlns="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xmlns="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95052289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495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5471317"/>
      </p:ext>
    </p:extLst>
  </p:cSld>
  <p:clrMapOvr>
    <a:masterClrMapping/>
  </p:clrMapOvr>
  <p:transition spd="slow">
    <p:fade/>
  </p:transition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ransition spd="slow">
    <p:fade/>
  </p:transition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99715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transition spd="slow">
    <p:fade/>
  </p:transition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6451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4804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294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1798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5256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923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28-Dec-21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Shape 61">
            <a:extLst>
              <a:ext uri="{FF2B5EF4-FFF2-40B4-BE49-F238E27FC236}">
                <a16:creationId xmlns:a16="http://schemas.microsoft.com/office/drawing/2014/main" xmlns="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37" name="Shape 62">
            <a:extLst>
              <a:ext uri="{FF2B5EF4-FFF2-40B4-BE49-F238E27FC236}">
                <a16:creationId xmlns:a16="http://schemas.microsoft.com/office/drawing/2014/main" xmlns="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8" name="Shape 42">
            <a:extLst>
              <a:ext uri="{FF2B5EF4-FFF2-40B4-BE49-F238E27FC236}">
                <a16:creationId xmlns:a16="http://schemas.microsoft.com/office/drawing/2014/main" xmlns="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39" name="Shape 61">
            <a:extLst>
              <a:ext uri="{FF2B5EF4-FFF2-40B4-BE49-F238E27FC236}">
                <a16:creationId xmlns:a16="http://schemas.microsoft.com/office/drawing/2014/main" xmlns="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26486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651" r:id="rId23"/>
    <p:sldLayoutId id="2147483670" r:id="rId24"/>
    <p:sldLayoutId id="2147483680" r:id="rId25"/>
    <p:sldLayoutId id="2147483678" r:id="rId26"/>
    <p:sldLayoutId id="2147483679" r:id="rId27"/>
    <p:sldLayoutId id="2147483672" r:id="rId28"/>
    <p:sldLayoutId id="2147483683" r:id="rId29"/>
    <p:sldLayoutId id="2147483675" r:id="rId30"/>
    <p:sldLayoutId id="2147483681" r:id="rId31"/>
    <p:sldLayoutId id="2147483682" r:id="rId32"/>
    <p:sldLayoutId id="2147483671" r:id="rId33"/>
    <p:sldLayoutId id="2147483677" r:id="rId34"/>
    <p:sldLayoutId id="2147483676" r:id="rId35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353800" cy="51285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6810"/>
            <a:ext cx="6664036" cy="2881703"/>
          </a:xfr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ru-RU" sz="4800" b="1" dirty="0"/>
              <a:t>Генерални урбанистички план града Лесковца</a:t>
            </a:r>
            <a:endParaRPr lang="en-US" sz="4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024" y="5128514"/>
            <a:ext cx="9563101" cy="1729486"/>
          </a:xfrm>
        </p:spPr>
        <p:txBody>
          <a:bodyPr>
            <a:normAutofit/>
          </a:bodyPr>
          <a:lstStyle/>
          <a:p>
            <a:r>
              <a:rPr lang="sr-Cyrl-BA" b="1" dirty="0"/>
              <a:t>Студенти</a:t>
            </a:r>
            <a:r>
              <a:rPr lang="sr-Cyrl-BA" b="1" dirty="0" smtClean="0"/>
              <a:t>:</a:t>
            </a:r>
            <a:endParaRPr lang="sr-Cyrl-BA" b="1" dirty="0"/>
          </a:p>
          <a:p>
            <a:r>
              <a:rPr lang="sr-Cyrl-BA" b="1" dirty="0"/>
              <a:t>Анастасија Благојевић 15/19     Милена Савић 17/19     </a:t>
            </a:r>
            <a:r>
              <a:rPr lang="sr-Cyrl-BA" b="1" dirty="0" smtClean="0"/>
              <a:t/>
            </a:r>
            <a:br>
              <a:rPr lang="sr-Cyrl-BA" b="1" dirty="0" smtClean="0"/>
            </a:br>
            <a:r>
              <a:rPr lang="sr-Cyrl-BA" b="1" dirty="0" smtClean="0"/>
              <a:t>      </a:t>
            </a:r>
            <a:r>
              <a:rPr lang="sr-Cyrl-BA" b="1" dirty="0"/>
              <a:t>	</a:t>
            </a:r>
            <a:br>
              <a:rPr lang="sr-Cyrl-BA" b="1" dirty="0"/>
            </a:br>
            <a:r>
              <a:rPr lang="sr-Cyrl-BA" b="1" dirty="0" smtClean="0"/>
              <a:t>Тијана </a:t>
            </a:r>
            <a:r>
              <a:rPr lang="sr-Cyrl-BA" b="1" dirty="0"/>
              <a:t>Милутиновић </a:t>
            </a:r>
            <a:r>
              <a:rPr lang="sr-Cyrl-BA" b="1"/>
              <a:t>24/19       </a:t>
            </a:r>
            <a:r>
              <a:rPr lang="sr-Latn-RS" b="1" smtClean="0"/>
              <a:t> </a:t>
            </a:r>
            <a:r>
              <a:rPr lang="sr-Cyrl-BA" b="1" smtClean="0"/>
              <a:t> </a:t>
            </a:r>
            <a:r>
              <a:rPr lang="sr-Cyrl-BA" b="1" dirty="0" smtClean="0"/>
              <a:t>Станислав </a:t>
            </a:r>
            <a:r>
              <a:rPr lang="sr-Cyrl-BA" b="1" dirty="0"/>
              <a:t>Младеновић  </a:t>
            </a:r>
            <a:r>
              <a:rPr lang="sr-Cyrl-BA" b="1"/>
              <a:t>143/19 </a:t>
            </a:r>
            <a:r>
              <a:rPr lang="sr-Cyrl-BA" b="1" smtClean="0"/>
              <a:t>                                     </a:t>
            </a:r>
            <a:r>
              <a:rPr lang="sr-Cyrl-BA" b="1" dirty="0" smtClean="0"/>
              <a:t/>
            </a:r>
            <a:br>
              <a:rPr lang="sr-Cyrl-BA" b="1" dirty="0" smtClean="0"/>
            </a:br>
            <a:r>
              <a:rPr lang="sr-Cyrl-BA" b="1" dirty="0" smtClean="0"/>
              <a:t/>
            </a:r>
            <a:br>
              <a:rPr lang="sr-Cyrl-BA" b="1" dirty="0" smtClean="0"/>
            </a:br>
            <a:r>
              <a:rPr lang="sr-Cyrl-BA" b="1" dirty="0" smtClean="0"/>
              <a:t>Ања Хаџић </a:t>
            </a:r>
            <a:r>
              <a:rPr lang="sr-Cyrl-BA" b="1"/>
              <a:t>194/19                   </a:t>
            </a:r>
            <a:r>
              <a:rPr lang="sr-Latn-RS" b="1" smtClean="0"/>
              <a:t>  </a:t>
            </a:r>
            <a:r>
              <a:rPr lang="sr-Cyrl-BA" b="1" smtClean="0"/>
              <a:t>Мила </a:t>
            </a:r>
            <a:r>
              <a:rPr lang="sr-Cyrl-BA" b="1" dirty="0"/>
              <a:t>Савић  193/20 </a:t>
            </a:r>
            <a:r>
              <a:rPr lang="sr-Cyrl-BA" b="1" dirty="0" smtClean="0"/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925" y="3067050"/>
            <a:ext cx="664669" cy="3790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227799" y="4577806"/>
            <a:ext cx="3339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BA" sz="4400" b="1" dirty="0" smtClean="0">
                <a:solidFill>
                  <a:schemeClr val="tx2"/>
                </a:solidFill>
              </a:rPr>
              <a:t>ЛЕСКОВАЦ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811" y="114300"/>
            <a:ext cx="78062" cy="2952750"/>
          </a:xfrm>
          <a:prstGeom prst="rect">
            <a:avLst/>
          </a:prstGeom>
          <a:solidFill>
            <a:srgbClr val="2C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95121"/>
            <a:ext cx="175498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Heart 2"/>
          <p:cNvSpPr/>
          <p:nvPr/>
        </p:nvSpPr>
        <p:spPr>
          <a:xfrm>
            <a:off x="8521829" y="3396026"/>
            <a:ext cx="1733849" cy="1491708"/>
          </a:xfrm>
          <a:prstGeom prst="heart">
            <a:avLst/>
          </a:prstGeom>
          <a:solidFill>
            <a:srgbClr val="9A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982442" y="1635998"/>
            <a:ext cx="5209558" cy="1555864"/>
          </a:xfrm>
          <a:solidFill>
            <a:srgbClr val="9A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sr-Cyrl-RS" sz="4000" b="1" smtClean="0"/>
              <a:t>ХВАЛА НА ПАЖЊИ!</a:t>
            </a:r>
            <a:endParaRPr lang="en-US" sz="40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10618"/>
          <a:stretch/>
        </p:blipFill>
        <p:spPr>
          <a:xfrm>
            <a:off x="842181" y="-29001"/>
            <a:ext cx="6150403" cy="6923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1433076" y="4438182"/>
            <a:ext cx="38838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Cyrl-B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ТИМ ЛЕСКОВАЦ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7469"/>
          <a:stretch/>
        </p:blipFill>
        <p:spPr bwMode="auto">
          <a:xfrm>
            <a:off x="794781" y="0"/>
            <a:ext cx="1148739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4267" y="3476625"/>
            <a:ext cx="620514" cy="3381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" y="3132828"/>
            <a:ext cx="1133894" cy="383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7175" y="403111"/>
            <a:ext cx="11193236" cy="862012"/>
          </a:xfrm>
          <a:solidFill>
            <a:schemeClr val="accent1">
              <a:lumMod val="5000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ru-RU" sz="3800" b="1"/>
              <a:t>Обухват и опис граница подручја плана</a:t>
            </a:r>
            <a:endParaRPr lang="en-US" sz="3800" b="1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670944"/>
              </p:ext>
            </p:extLst>
          </p:nvPr>
        </p:nvGraphicFramePr>
        <p:xfrm>
          <a:off x="2581275" y="1510145"/>
          <a:ext cx="7238999" cy="48335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67695"/>
                <a:gridCol w="3253117"/>
                <a:gridCol w="2618187"/>
              </a:tblGrid>
              <a:tr h="444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Редни број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Катастарска општина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Површина (ha)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</a:tr>
              <a:tr h="312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Лесковац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2227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0980"/>
                      </a:srgbClr>
                    </a:solidFill>
                  </a:tcPr>
                </a:tc>
              </a:tr>
              <a:tr h="378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1"/>
                          </a:solidFill>
                          <a:effectLst/>
                        </a:rPr>
                        <a:t>Делови катастарских општина</a:t>
                      </a:r>
                      <a:endParaRPr lang="en-US" sz="1300" b="1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0063"/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Винарце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295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Доње Стопање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203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Горње Стопање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94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Навалин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Бобиште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Братмиловце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188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Мрштане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222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Бадинце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Доњи Буниброд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101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Рударе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151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Доња Јајина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Доње Синковце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154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  <a:tr h="2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Укупно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4114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84">
                        <a:alpha val="7490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4267" y="0"/>
            <a:ext cx="620514" cy="3476625"/>
          </a:xfrm>
          <a:prstGeom prst="rect">
            <a:avLst/>
          </a:prstGeom>
          <a:solidFill>
            <a:srgbClr val="2C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257" y="3262745"/>
            <a:ext cx="733568" cy="35952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t="1350" r="1770" b="1124"/>
          <a:stretch/>
        </p:blipFill>
        <p:spPr>
          <a:xfrm>
            <a:off x="7349837" y="91786"/>
            <a:ext cx="4772024" cy="6754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7" y="0"/>
            <a:ext cx="6592600" cy="736269"/>
          </a:xfr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sr-Cyrl-BA" b="1" dirty="0" smtClean="0">
                <a:solidFill>
                  <a:schemeClr val="tx1">
                    <a:lumMod val="95000"/>
                  </a:schemeClr>
                </a:solidFill>
              </a:rPr>
              <a:t>Постојеће стање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7" y="1339156"/>
            <a:ext cx="6592600" cy="5518844"/>
          </a:xfrm>
          <a:solidFill>
            <a:srgbClr val="2C333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r-Cyrl-RS" sz="1450" smtClean="0">
                <a:solidFill>
                  <a:schemeClr val="tx1"/>
                </a:solidFill>
              </a:rPr>
              <a:t>П</a:t>
            </a:r>
            <a:r>
              <a:rPr lang="ru-RU" sz="1450" smtClean="0">
                <a:solidFill>
                  <a:schemeClr val="tx1"/>
                </a:solidFill>
              </a:rPr>
              <a:t>ривредни</a:t>
            </a:r>
            <a:r>
              <a:rPr lang="ru-RU" sz="1450" dirty="0">
                <a:solidFill>
                  <a:schemeClr val="tx1"/>
                </a:solidFill>
              </a:rPr>
              <a:t>, друштвени, политички, културно-просветни и административни центар Јабланичког управног округа</a:t>
            </a:r>
            <a:r>
              <a:rPr lang="ru-RU" sz="1450">
                <a:solidFill>
                  <a:schemeClr val="tx1"/>
                </a:solidFill>
              </a:rPr>
              <a:t>. </a:t>
            </a:r>
            <a:endParaRPr lang="ru-RU" sz="145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450" smtClean="0">
                <a:solidFill>
                  <a:schemeClr val="tx1"/>
                </a:solidFill>
              </a:rPr>
              <a:t>Кроз </a:t>
            </a:r>
            <a:r>
              <a:rPr lang="ru-RU" sz="1450" dirty="0">
                <a:solidFill>
                  <a:schemeClr val="tx1"/>
                </a:solidFill>
              </a:rPr>
              <a:t>град протиче </a:t>
            </a:r>
            <a:r>
              <a:rPr lang="ru-RU" sz="1450">
                <a:solidFill>
                  <a:schemeClr val="tx1"/>
                </a:solidFill>
              </a:rPr>
              <a:t>река </a:t>
            </a:r>
            <a:r>
              <a:rPr lang="ru-RU" sz="1450" smtClean="0">
                <a:solidFill>
                  <a:schemeClr val="tx1"/>
                </a:solidFill>
              </a:rPr>
              <a:t>Ветерница. </a:t>
            </a:r>
            <a:r>
              <a:rPr lang="sr-Cyrl-RS" sz="1450">
                <a:solidFill>
                  <a:schemeClr val="tx1"/>
                </a:solidFill>
              </a:rPr>
              <a:t>Г</a:t>
            </a:r>
            <a:r>
              <a:rPr lang="ru-RU" sz="1450" smtClean="0">
                <a:solidFill>
                  <a:schemeClr val="tx1"/>
                </a:solidFill>
              </a:rPr>
              <a:t>радска </a:t>
            </a:r>
            <a:r>
              <a:rPr lang="ru-RU" sz="1450" dirty="0">
                <a:solidFill>
                  <a:schemeClr val="tx1"/>
                </a:solidFill>
              </a:rPr>
              <a:t>унутрашњост лежи на </a:t>
            </a:r>
            <a:r>
              <a:rPr lang="ru-RU" sz="1450">
                <a:solidFill>
                  <a:schemeClr val="tx1"/>
                </a:solidFill>
              </a:rPr>
              <a:t>око </a:t>
            </a:r>
            <a:r>
              <a:rPr lang="ru-RU" sz="1450" smtClean="0">
                <a:solidFill>
                  <a:schemeClr val="tx1"/>
                </a:solidFill>
              </a:rPr>
              <a:t>230 </a:t>
            </a:r>
            <a:r>
              <a:rPr lang="en-US" sz="1450" smtClean="0">
                <a:solidFill>
                  <a:schemeClr val="tx1"/>
                </a:solidFill>
              </a:rPr>
              <a:t>m </a:t>
            </a:r>
            <a:r>
              <a:rPr lang="ru-RU" sz="1450" smtClean="0">
                <a:solidFill>
                  <a:schemeClr val="tx1"/>
                </a:solidFill>
              </a:rPr>
              <a:t>н.в</a:t>
            </a:r>
            <a:r>
              <a:rPr lang="ru-RU" sz="1450" dirty="0">
                <a:solidFill>
                  <a:schemeClr val="tx1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450" smtClean="0">
                <a:solidFill>
                  <a:schemeClr val="tx1"/>
                </a:solidFill>
              </a:rPr>
              <a:t>Попис </a:t>
            </a:r>
            <a:r>
              <a:rPr lang="ru-RU" sz="1450" dirty="0">
                <a:solidFill>
                  <a:schemeClr val="tx1"/>
                </a:solidFill>
              </a:rPr>
              <a:t>из 2011</a:t>
            </a:r>
            <a:r>
              <a:rPr lang="ru-RU" sz="1450">
                <a:solidFill>
                  <a:schemeClr val="tx1"/>
                </a:solidFill>
              </a:rPr>
              <a:t>. </a:t>
            </a:r>
            <a:r>
              <a:rPr lang="ru-RU" sz="1450" smtClean="0">
                <a:solidFill>
                  <a:schemeClr val="tx1"/>
                </a:solidFill>
              </a:rPr>
              <a:t>године</a:t>
            </a:r>
            <a:r>
              <a:rPr lang="en-US" sz="1450" smtClean="0">
                <a:solidFill>
                  <a:schemeClr val="tx1"/>
                </a:solidFill>
              </a:rPr>
              <a:t> </a:t>
            </a:r>
            <a:r>
              <a:rPr lang="sr-Cyrl-RS" sz="1450" smtClean="0">
                <a:solidFill>
                  <a:schemeClr val="tx1"/>
                </a:solidFill>
              </a:rPr>
              <a:t>броји</a:t>
            </a:r>
            <a:r>
              <a:rPr lang="ru-RU" sz="1450" smtClean="0">
                <a:solidFill>
                  <a:schemeClr val="tx1"/>
                </a:solidFill>
              </a:rPr>
              <a:t> 65.289 становника.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450" smtClean="0">
                <a:solidFill>
                  <a:schemeClr val="tx1"/>
                </a:solidFill>
              </a:rPr>
              <a:t>Два </a:t>
            </a:r>
            <a:r>
              <a:rPr lang="ru-RU" sz="1450" dirty="0" smtClean="0">
                <a:solidFill>
                  <a:schemeClr val="tx1"/>
                </a:solidFill>
              </a:rPr>
              <a:t>су основна </a:t>
            </a:r>
            <a:r>
              <a:rPr lang="ru-RU" sz="1450" dirty="0">
                <a:solidFill>
                  <a:schemeClr val="tx1"/>
                </a:solidFill>
              </a:rPr>
              <a:t>облика становања: породично и вишепородично</a:t>
            </a:r>
            <a:r>
              <a:rPr lang="ru-RU" sz="1450">
                <a:solidFill>
                  <a:schemeClr val="tx1"/>
                </a:solidFill>
              </a:rPr>
              <a:t>. </a:t>
            </a:r>
            <a:endParaRPr lang="ru-RU" sz="145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450" smtClean="0">
                <a:solidFill>
                  <a:schemeClr val="tx1"/>
                </a:solidFill>
              </a:rPr>
              <a:t>Постоје</a:t>
            </a:r>
            <a:r>
              <a:rPr lang="ru-RU" sz="1450" dirty="0" smtClean="0">
                <a:solidFill>
                  <a:schemeClr val="tx1"/>
                </a:solidFill>
              </a:rPr>
              <a:t>: зоне </a:t>
            </a:r>
            <a:r>
              <a:rPr lang="ru-RU" sz="1450" dirty="0">
                <a:solidFill>
                  <a:schemeClr val="tx1"/>
                </a:solidFill>
              </a:rPr>
              <a:t>приградског становања, </a:t>
            </a:r>
            <a:r>
              <a:rPr lang="ru-RU" sz="1450">
                <a:solidFill>
                  <a:schemeClr val="tx1"/>
                </a:solidFill>
              </a:rPr>
              <a:t>зоне </a:t>
            </a:r>
            <a:r>
              <a:rPr lang="ru-RU" sz="1450" smtClean="0">
                <a:solidFill>
                  <a:schemeClr val="tx1"/>
                </a:solidFill>
              </a:rPr>
              <a:t>непланске </a:t>
            </a:r>
            <a:r>
              <a:rPr lang="ru-RU" sz="1450" dirty="0">
                <a:solidFill>
                  <a:schemeClr val="tx1"/>
                </a:solidFill>
              </a:rPr>
              <a:t>градње и зоне становања настале на подручју водозахвата</a:t>
            </a:r>
            <a:r>
              <a:rPr lang="ru-RU" sz="145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450" dirty="0" smtClean="0">
                <a:solidFill>
                  <a:schemeClr val="tx1"/>
                </a:solidFill>
              </a:rPr>
              <a:t>Доминирају </a:t>
            </a:r>
            <a:r>
              <a:rPr lang="ru-RU" sz="1450" dirty="0">
                <a:solidFill>
                  <a:schemeClr val="tx1"/>
                </a:solidFill>
              </a:rPr>
              <a:t>четири индустријске гране: хемијска, прехрамбена, текстилна и </a:t>
            </a:r>
            <a:r>
              <a:rPr lang="ru-RU" sz="1450">
                <a:solidFill>
                  <a:schemeClr val="tx1"/>
                </a:solidFill>
              </a:rPr>
              <a:t>дрвопрерађивачка</a:t>
            </a:r>
            <a:r>
              <a:rPr lang="ru-RU" sz="145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450">
                <a:solidFill>
                  <a:schemeClr val="tx1"/>
                </a:solidFill>
              </a:rPr>
              <a:t>Основну мрежу саобраћајница </a:t>
            </a:r>
            <a:r>
              <a:rPr lang="ru-RU" sz="1450">
                <a:solidFill>
                  <a:schemeClr val="tx1"/>
                </a:solidFill>
              </a:rPr>
              <a:t>чине </a:t>
            </a:r>
            <a:r>
              <a:rPr lang="ru-RU" sz="1450" smtClean="0">
                <a:solidFill>
                  <a:schemeClr val="tx1"/>
                </a:solidFill>
              </a:rPr>
              <a:t>путни правци I </a:t>
            </a:r>
            <a:r>
              <a:rPr lang="ru-RU" sz="1450">
                <a:solidFill>
                  <a:schemeClr val="tx1"/>
                </a:solidFill>
              </a:rPr>
              <a:t>и </a:t>
            </a:r>
            <a:r>
              <a:rPr lang="ru-RU" sz="1450">
                <a:solidFill>
                  <a:schemeClr val="tx1"/>
                </a:solidFill>
              </a:rPr>
              <a:t>II </a:t>
            </a:r>
            <a:r>
              <a:rPr lang="ru-RU" sz="1450" smtClean="0">
                <a:solidFill>
                  <a:schemeClr val="tx1"/>
                </a:solidFill>
              </a:rPr>
              <a:t>реда као и железница Ниш-Прешево. </a:t>
            </a:r>
            <a:endParaRPr lang="ru-RU" sz="145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450" smtClean="0">
                <a:solidFill>
                  <a:schemeClr val="tx1"/>
                </a:solidFill>
              </a:rPr>
              <a:t>Евидентан </a:t>
            </a:r>
            <a:r>
              <a:rPr lang="ru-RU" sz="1450" dirty="0" smtClean="0">
                <a:solidFill>
                  <a:schemeClr val="tx1"/>
                </a:solidFill>
              </a:rPr>
              <a:t>је недостатак зеленила.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7237" y="736269"/>
            <a:ext cx="6592600" cy="602887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t">
            <a:normAutofit fontScale="92500" lnSpcReduction="20000"/>
          </a:bodyPr>
          <a:lstStyle/>
          <a:p>
            <a:pPr algn="ctr"/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Природне карактеристике, </a:t>
            </a:r>
            <a:r>
              <a:rPr lang="sr-Cyrl-BA" b="1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становништво, становање</a:t>
            </a:r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sr-Cyrl-BA" b="1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индустрија</a:t>
            </a:r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sr-Cyrl-BA" b="1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зелене </a:t>
            </a:r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</a:t>
            </a:r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вршине, </a:t>
            </a:r>
            <a:r>
              <a:rPr lang="sr-Cyrl-BA" b="1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објекти </a:t>
            </a:r>
            <a:r>
              <a:rPr lang="sr-Cyrl-BA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посебне намене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245091" y="4542341"/>
            <a:ext cx="3419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BA" sz="4000" b="1" dirty="0" smtClean="0">
                <a:solidFill>
                  <a:schemeClr val="tx2"/>
                </a:solidFill>
              </a:rPr>
              <a:t>ЛЕСКОВАЦ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584" y="91786"/>
            <a:ext cx="78062" cy="2952750"/>
          </a:xfrm>
          <a:prstGeom prst="rect">
            <a:avLst/>
          </a:prstGeom>
          <a:solidFill>
            <a:srgbClr val="2C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xmlns="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-303" r="9118" b="10"/>
          <a:stretch/>
        </p:blipFill>
        <p:spPr>
          <a:xfrm>
            <a:off x="-402772" y="-467748"/>
            <a:ext cx="13672458" cy="7363508"/>
          </a:xfrm>
          <a:solidFill>
            <a:schemeClr val="bg1">
              <a:lumMod val="75000"/>
              <a:lumOff val="2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2424985"/>
            <a:ext cx="6585857" cy="644281"/>
          </a:xfr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sr-Cyrl-BA" sz="4000" b="1" spc="-300" dirty="0" smtClean="0">
                <a:solidFill>
                  <a:schemeClr val="tx1">
                    <a:lumMod val="95000"/>
                  </a:schemeClr>
                </a:solidFill>
              </a:rPr>
              <a:t>Визија</a:t>
            </a:r>
            <a:endParaRPr lang="en-US" sz="4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BD5253D3-376F-F247-863E-0A946AC774A9}"/>
              </a:ext>
            </a:extLst>
          </p:cNvPr>
          <p:cNvSpPr txBox="1">
            <a:spLocks/>
          </p:cNvSpPr>
          <p:nvPr/>
        </p:nvSpPr>
        <p:spPr>
          <a:xfrm>
            <a:off x="2631764" y="4021326"/>
            <a:ext cx="1916945" cy="298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2514" y="3214006"/>
            <a:ext cx="6509657" cy="3616779"/>
          </a:xfrm>
          <a:prstGeom prst="rect">
            <a:avLst/>
          </a:prstGeom>
          <a:solidFill>
            <a:srgbClr val="2C333A"/>
          </a:solidFill>
        </p:spPr>
        <p:txBody>
          <a:bodyPr/>
          <a:lstStyle/>
          <a:p>
            <a:pPr marL="342900" lvl="0" indent="-342900" rtl="0">
              <a:buFont typeface="Arial" pitchFamily="34" charset="0"/>
              <a:buChar char="•"/>
            </a:pPr>
            <a:r>
              <a:rPr lang="ru-RU" sz="2400" smtClean="0"/>
              <a:t>Да </a:t>
            </a:r>
            <a:r>
              <a:rPr lang="ru-RU" sz="2400" smtClean="0"/>
              <a:t>град Лесковац буде урбани центар националног значаја</a:t>
            </a:r>
            <a:endParaRPr lang="en-US" sz="2400"/>
          </a:p>
          <a:p>
            <a:pPr marL="342900" lvl="0" indent="-342900" rtl="0">
              <a:buFont typeface="Arial" pitchFamily="34" charset="0"/>
              <a:buChar char="•"/>
            </a:pPr>
            <a:r>
              <a:rPr lang="ru-RU" sz="2400" smtClean="0"/>
              <a:t>Ублажавање </a:t>
            </a:r>
            <a:r>
              <a:rPr lang="ru-RU" sz="2400" smtClean="0"/>
              <a:t>разлика у развијености на овом подручју</a:t>
            </a:r>
            <a:endParaRPr lang="en-US" sz="2400"/>
          </a:p>
          <a:p>
            <a:pPr marL="342900" lvl="0" indent="-342900" rtl="0">
              <a:buFont typeface="Arial" pitchFamily="34" charset="0"/>
              <a:buChar char="•"/>
            </a:pPr>
            <a:r>
              <a:rPr lang="ru-RU" sz="2400" smtClean="0"/>
              <a:t>Функционално </a:t>
            </a:r>
            <a:r>
              <a:rPr lang="ru-RU" sz="2400" smtClean="0"/>
              <a:t>јача повезаност са руралним окружењем</a:t>
            </a:r>
            <a:endParaRPr lang="en-US" sz="2400"/>
          </a:p>
          <a:p>
            <a:pPr marL="342900" lvl="0" indent="-342900" rtl="0">
              <a:buFont typeface="Arial" pitchFamily="34" charset="0"/>
              <a:buChar char="•"/>
            </a:pPr>
            <a:r>
              <a:rPr lang="ru-RU" sz="2400" smtClean="0"/>
              <a:t>Већа </a:t>
            </a:r>
            <a:r>
              <a:rPr lang="ru-RU" sz="2400" smtClean="0"/>
              <a:t>приступачност саобраћајној и другој инфраструктури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r="29465"/>
          <a:stretch>
            <a:fillRect/>
          </a:stretch>
        </p:blipFill>
        <p:spPr>
          <a:xfrm>
            <a:off x="7224499" y="0"/>
            <a:ext cx="4967502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5016" y="296279"/>
            <a:ext cx="6452754" cy="594741"/>
          </a:xfrm>
          <a:solidFill>
            <a:srgbClr val="DE32DE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sr-Cyrl-BA" b="1" dirty="0" smtClean="0">
                <a:solidFill>
                  <a:srgbClr val="2C333A"/>
                </a:solidFill>
              </a:rPr>
              <a:t>Општи и посебни </a:t>
            </a:r>
            <a:r>
              <a:rPr lang="sr-Cyrl-BA" b="1" dirty="0">
                <a:solidFill>
                  <a:srgbClr val="2C333A"/>
                </a:solidFill>
              </a:rPr>
              <a:t>циљеви</a:t>
            </a:r>
            <a:endParaRPr lang="en-US" b="1" dirty="0">
              <a:solidFill>
                <a:srgbClr val="2C333A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5016" y="907456"/>
            <a:ext cx="6488259" cy="5950543"/>
          </a:xfrm>
          <a:solidFill>
            <a:srgbClr val="2C333A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BA" sz="1600" b="1" dirty="0"/>
              <a:t>Општи </a:t>
            </a:r>
            <a:r>
              <a:rPr lang="sr-Cyrl-BA" sz="1600" b="1" dirty="0" smtClean="0"/>
              <a:t>циљ</a:t>
            </a:r>
            <a:r>
              <a:rPr lang="sr-Cyrl-BA" sz="1600" dirty="0" smtClean="0"/>
              <a:t>: унапређење </a:t>
            </a:r>
            <a:r>
              <a:rPr lang="sr-Cyrl-BA" sz="1600" dirty="0"/>
              <a:t>просторног </a:t>
            </a:r>
            <a:r>
              <a:rPr lang="sr-Cyrl-BA" sz="1600" dirty="0" smtClean="0"/>
              <a:t>развоја (усаглашеност </a:t>
            </a:r>
            <a:r>
              <a:rPr lang="sr-Cyrl-BA" sz="1600" dirty="0"/>
              <a:t>економског, еколошког, физичког и социјално-културног </a:t>
            </a:r>
            <a:r>
              <a:rPr lang="sr-Cyrl-BA" sz="1600" dirty="0" smtClean="0"/>
              <a:t>развоја).</a:t>
            </a:r>
          </a:p>
          <a:p>
            <a:pPr marL="0" indent="0">
              <a:buNone/>
            </a:pPr>
            <a:r>
              <a:rPr lang="ru-RU" sz="1600" b="1" dirty="0"/>
              <a:t>Посебни </a:t>
            </a:r>
            <a:r>
              <a:rPr lang="ru-RU" sz="1600" b="1" dirty="0" smtClean="0"/>
              <a:t>циљеви</a:t>
            </a:r>
            <a:r>
              <a:rPr lang="ru-RU" sz="1600" dirty="0" smtClean="0"/>
              <a:t>:</a:t>
            </a:r>
            <a:endParaRPr lang="ru-RU" sz="1600" dirty="0"/>
          </a:p>
          <a:p>
            <a:r>
              <a:rPr lang="ru-RU" sz="1600" dirty="0"/>
              <a:t>1. Подстицање развоја на свим деловима територије </a:t>
            </a:r>
            <a:endParaRPr lang="ru-RU" sz="1600" dirty="0" smtClean="0"/>
          </a:p>
          <a:p>
            <a:r>
              <a:rPr lang="ru-RU" sz="1600" dirty="0" smtClean="0"/>
              <a:t>2</a:t>
            </a:r>
            <a:r>
              <a:rPr lang="ru-RU" sz="1600" dirty="0"/>
              <a:t>. Повећање доступности </a:t>
            </a:r>
            <a:r>
              <a:rPr lang="ru-RU" sz="1600" dirty="0" smtClean="0"/>
              <a:t>развојем </a:t>
            </a:r>
            <a:r>
              <a:rPr lang="ru-RU" sz="1600" dirty="0"/>
              <a:t>мреже општинских путева и техничке инфраструктуре;</a:t>
            </a:r>
          </a:p>
          <a:p>
            <a:r>
              <a:rPr lang="ru-RU" sz="1600" dirty="0"/>
              <a:t>3. Активирање и одрживо коришћење локалних ресурса, подстицајним мерама за развој </a:t>
            </a:r>
            <a:r>
              <a:rPr lang="ru-RU" sz="1600" dirty="0" smtClean="0"/>
              <a:t>привреде</a:t>
            </a:r>
          </a:p>
          <a:p>
            <a:r>
              <a:rPr lang="ru-RU" sz="1600" dirty="0" smtClean="0"/>
              <a:t>4</a:t>
            </a:r>
            <a:r>
              <a:rPr lang="ru-RU" sz="1600" dirty="0"/>
              <a:t>. Деконцентрација система јавних служби и </a:t>
            </a:r>
            <a:r>
              <a:rPr lang="ru-RU" sz="1600" dirty="0" smtClean="0"/>
              <a:t>услуга</a:t>
            </a:r>
          </a:p>
          <a:p>
            <a:r>
              <a:rPr lang="ru-RU" sz="1600" dirty="0" smtClean="0"/>
              <a:t>5</a:t>
            </a:r>
            <a:r>
              <a:rPr lang="ru-RU" sz="1600" dirty="0"/>
              <a:t>. Заштита и уређење природних и културних добара </a:t>
            </a:r>
            <a:endParaRPr lang="ru-RU" sz="1600" dirty="0" smtClean="0"/>
          </a:p>
          <a:p>
            <a:r>
              <a:rPr lang="ru-RU" sz="1600" dirty="0" smtClean="0"/>
              <a:t>6</a:t>
            </a:r>
            <a:r>
              <a:rPr lang="ru-RU" sz="1600" dirty="0"/>
              <a:t>. Јачање функционалних веза са окружењем: у правцу градова Ниша, Врања и других урбаних центара.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" y="3716771"/>
            <a:ext cx="665019" cy="2857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6" y="97831"/>
            <a:ext cx="137091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455" y="3314699"/>
            <a:ext cx="1009832" cy="341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50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40164" y="4786099"/>
            <a:ext cx="3204425" cy="72729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sr-Latn-RS" b="1" smtClean="0"/>
              <a:t> </a:t>
            </a:r>
            <a:r>
              <a:rPr lang="sr-Cyrl-BA" b="1" smtClean="0"/>
              <a:t>Плански </a:t>
            </a:r>
            <a:r>
              <a:rPr lang="sr-Cyrl-BA" b="1" dirty="0"/>
              <a:t>део</a:t>
            </a:r>
            <a:endParaRPr lang="en-US" b="1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00" y="702235"/>
            <a:ext cx="5989033" cy="6049722"/>
          </a:xfrm>
          <a:solidFill>
            <a:srgbClr val="2C333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smtClean="0">
                <a:solidFill>
                  <a:schemeClr val="tx1"/>
                </a:solidFill>
              </a:rPr>
              <a:t>13 </a:t>
            </a:r>
            <a:r>
              <a:rPr lang="ru-RU" sz="1400" dirty="0">
                <a:solidFill>
                  <a:schemeClr val="tx1"/>
                </a:solidFill>
              </a:rPr>
              <a:t>урбанистичких </a:t>
            </a:r>
            <a:r>
              <a:rPr lang="ru-RU" sz="1400" dirty="0" smtClean="0">
                <a:solidFill>
                  <a:schemeClr val="tx1"/>
                </a:solidFill>
              </a:rPr>
              <a:t>зона</a:t>
            </a:r>
          </a:p>
          <a:p>
            <a:pPr marL="0" indent="0" algn="ctr">
              <a:buNone/>
            </a:pPr>
            <a:r>
              <a:rPr lang="ru-RU" sz="1400" smtClean="0">
                <a:solidFill>
                  <a:schemeClr val="tx1"/>
                </a:solidFill>
              </a:rPr>
              <a:t>Радијално </a:t>
            </a:r>
            <a:r>
              <a:rPr lang="ru-RU" sz="1400" dirty="0">
                <a:solidFill>
                  <a:schemeClr val="tx1"/>
                </a:solidFill>
              </a:rPr>
              <a:t>ширење зона од централне ка </a:t>
            </a:r>
            <a:r>
              <a:rPr lang="ru-RU" sz="1400">
                <a:solidFill>
                  <a:schemeClr val="tx1"/>
                </a:solidFill>
              </a:rPr>
              <a:t>периферним </a:t>
            </a:r>
            <a:r>
              <a:rPr lang="ru-RU" sz="1400" smtClean="0">
                <a:solidFill>
                  <a:schemeClr val="tx1"/>
                </a:solidFill>
              </a:rPr>
              <a:t>зонама</a:t>
            </a:r>
          </a:p>
          <a:p>
            <a:pPr marL="0" indent="0" algn="ctr">
              <a:buNone/>
            </a:pPr>
            <a:endParaRPr lang="ru-RU" sz="5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b="1" smtClean="0">
                <a:solidFill>
                  <a:schemeClr val="tx1"/>
                </a:solidFill>
              </a:rPr>
              <a:t>Централна </a:t>
            </a:r>
            <a:r>
              <a:rPr lang="ru-RU" sz="1400" b="1" dirty="0">
                <a:solidFill>
                  <a:schemeClr val="tx1"/>
                </a:solidFill>
              </a:rPr>
              <a:t>градска зона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=40.41 </a:t>
            </a:r>
            <a:r>
              <a:rPr lang="ru-RU" sz="1400" dirty="0">
                <a:solidFill>
                  <a:schemeClr val="tx1"/>
                </a:solidFill>
              </a:rPr>
              <a:t>ha) </a:t>
            </a:r>
            <a:r>
              <a:rPr lang="ru-RU" sz="1100" dirty="0" smtClean="0">
                <a:solidFill>
                  <a:schemeClr val="tx1"/>
                </a:solidFill>
              </a:rPr>
              <a:t>(ужа </a:t>
            </a:r>
            <a:r>
              <a:rPr lang="ru-RU" sz="1100" dirty="0">
                <a:solidFill>
                  <a:schemeClr val="tx1"/>
                </a:solidFill>
              </a:rPr>
              <a:t>централна градска зона </a:t>
            </a:r>
            <a:r>
              <a:rPr lang="ru-RU" sz="1100" dirty="0" smtClean="0">
                <a:solidFill>
                  <a:schemeClr val="tx1"/>
                </a:solidFill>
              </a:rPr>
              <a:t>(</a:t>
            </a:r>
            <a:r>
              <a:rPr lang="en-US" sz="1100" dirty="0" smtClean="0">
                <a:solidFill>
                  <a:schemeClr val="tx1"/>
                </a:solidFill>
              </a:rPr>
              <a:t>P</a:t>
            </a:r>
            <a:r>
              <a:rPr lang="ru-RU" sz="1100" dirty="0" smtClean="0">
                <a:solidFill>
                  <a:schemeClr val="tx1"/>
                </a:solidFill>
              </a:rPr>
              <a:t>=7.65 </a:t>
            </a:r>
            <a:r>
              <a:rPr lang="ru-RU" sz="1100" dirty="0">
                <a:solidFill>
                  <a:schemeClr val="tx1"/>
                </a:solidFill>
              </a:rPr>
              <a:t>ha</a:t>
            </a:r>
            <a:r>
              <a:rPr lang="ru-RU" sz="1100" dirty="0" smtClean="0">
                <a:solidFill>
                  <a:schemeClr val="tx1"/>
                </a:solidFill>
              </a:rPr>
              <a:t>) и шира </a:t>
            </a:r>
            <a:r>
              <a:rPr lang="ru-RU" sz="1100" dirty="0">
                <a:solidFill>
                  <a:schemeClr val="tx1"/>
                </a:solidFill>
              </a:rPr>
              <a:t>централна градска зона </a:t>
            </a:r>
            <a:r>
              <a:rPr lang="ru-RU" sz="1100" dirty="0" smtClean="0">
                <a:solidFill>
                  <a:schemeClr val="tx1"/>
                </a:solidFill>
              </a:rPr>
              <a:t>(</a:t>
            </a:r>
            <a:r>
              <a:rPr lang="en-US" sz="1100" dirty="0" smtClean="0">
                <a:solidFill>
                  <a:schemeClr val="tx1"/>
                </a:solidFill>
              </a:rPr>
              <a:t>P</a:t>
            </a:r>
            <a:r>
              <a:rPr lang="ru-RU" sz="1100" dirty="0" smtClean="0">
                <a:solidFill>
                  <a:schemeClr val="tx1"/>
                </a:solidFill>
              </a:rPr>
              <a:t>=31.76 </a:t>
            </a:r>
            <a:r>
              <a:rPr lang="ru-RU" sz="1100" dirty="0">
                <a:solidFill>
                  <a:schemeClr val="tx1"/>
                </a:solidFill>
              </a:rPr>
              <a:t>ha</a:t>
            </a:r>
            <a:r>
              <a:rPr lang="ru-RU" sz="1100" dirty="0" smtClean="0">
                <a:solidFill>
                  <a:schemeClr val="tx1"/>
                </a:solidFill>
              </a:rPr>
              <a:t>))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Зона здравствене заштите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=10.13 </a:t>
            </a:r>
            <a:r>
              <a:rPr lang="ru-RU" sz="1400" dirty="0">
                <a:solidFill>
                  <a:schemeClr val="tx1"/>
                </a:solidFill>
              </a:rPr>
              <a:t>ha)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Колективно становање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=256.31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sr-Cyrl-BA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Мешовито становање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=749.08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sr-Cyrl-BA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Пољопривредно-стамбена зона I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=325.76 ha) и </a:t>
            </a:r>
            <a:r>
              <a:rPr lang="en-US" sz="1400" b="1" dirty="0" smtClean="0">
                <a:solidFill>
                  <a:schemeClr val="tx1"/>
                </a:solidFill>
              </a:rPr>
              <a:t>II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sr-Cyrl-BA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sr-Cyrl-BA" sz="1400" dirty="0" smtClean="0">
                <a:solidFill>
                  <a:schemeClr val="tx1"/>
                </a:solidFill>
              </a:rPr>
              <a:t>=170.63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sr-Cyrl-BA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Индустријска зона  I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=537.30 </a:t>
            </a:r>
            <a:r>
              <a:rPr lang="ru-RU" sz="1400" dirty="0">
                <a:solidFill>
                  <a:schemeClr val="tx1"/>
                </a:solidFill>
              </a:rPr>
              <a:t>ha</a:t>
            </a:r>
            <a:r>
              <a:rPr lang="ru-RU" sz="1400" dirty="0" smtClean="0">
                <a:solidFill>
                  <a:schemeClr val="tx1"/>
                </a:solidFill>
              </a:rPr>
              <a:t>) и 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(P</a:t>
            </a:r>
            <a:r>
              <a:rPr lang="ru-RU" sz="1400" dirty="0" smtClean="0">
                <a:solidFill>
                  <a:schemeClr val="tx1"/>
                </a:solidFill>
              </a:rPr>
              <a:t>=63.89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sr-Cyrl-BA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Пољопривредна зона I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=751.54 </a:t>
            </a:r>
            <a:r>
              <a:rPr lang="ru-RU" sz="1400" dirty="0">
                <a:solidFill>
                  <a:schemeClr val="tx1"/>
                </a:solidFill>
              </a:rPr>
              <a:t>ha</a:t>
            </a:r>
            <a:r>
              <a:rPr lang="ru-RU" sz="1400" dirty="0" smtClean="0">
                <a:solidFill>
                  <a:schemeClr val="tx1"/>
                </a:solidFill>
              </a:rPr>
              <a:t>),</a:t>
            </a:r>
            <a:r>
              <a:rPr lang="ru-RU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II </a:t>
            </a:r>
            <a:r>
              <a:rPr lang="en-US" sz="1400" dirty="0" smtClean="0">
                <a:solidFill>
                  <a:schemeClr val="tx1"/>
                </a:solidFill>
              </a:rPr>
              <a:t>(P</a:t>
            </a:r>
            <a:r>
              <a:rPr lang="ru-RU" sz="1400" dirty="0" smtClean="0">
                <a:solidFill>
                  <a:schemeClr val="tx1"/>
                </a:solidFill>
              </a:rPr>
              <a:t>=300.66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r>
              <a:rPr lang="sr-Cyrl-BA" sz="1400" dirty="0" smtClean="0">
                <a:solidFill>
                  <a:schemeClr val="tx1"/>
                </a:solidFill>
              </a:rPr>
              <a:t>, </a:t>
            </a:r>
            <a:r>
              <a:rPr lang="en-US" sz="1400" b="1" dirty="0">
                <a:solidFill>
                  <a:schemeClr val="tx1"/>
                </a:solidFill>
              </a:rPr>
              <a:t>III </a:t>
            </a:r>
            <a:r>
              <a:rPr lang="en-US" sz="1400" dirty="0" smtClean="0">
                <a:solidFill>
                  <a:schemeClr val="tx1"/>
                </a:solidFill>
              </a:rPr>
              <a:t>(P</a:t>
            </a:r>
            <a:r>
              <a:rPr lang="sr-Cyrl-BA" sz="1400" dirty="0" smtClean="0">
                <a:solidFill>
                  <a:schemeClr val="tx1"/>
                </a:solidFill>
              </a:rPr>
              <a:t>=308.01 </a:t>
            </a:r>
            <a:r>
              <a:rPr lang="en-US" sz="1400" dirty="0">
                <a:solidFill>
                  <a:schemeClr val="tx1"/>
                </a:solidFill>
              </a:rPr>
              <a:t>ha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r>
              <a:rPr lang="sr-Cyrl-BA" sz="1400" dirty="0">
                <a:solidFill>
                  <a:schemeClr val="tx1"/>
                </a:solidFill>
              </a:rPr>
              <a:t> </a:t>
            </a:r>
            <a:r>
              <a:rPr lang="sr-Cyrl-BA" sz="1400" dirty="0" smtClean="0">
                <a:solidFill>
                  <a:schemeClr val="tx1"/>
                </a:solidFill>
              </a:rPr>
              <a:t>и </a:t>
            </a:r>
            <a:r>
              <a:rPr lang="en-US" sz="1400" b="1" dirty="0">
                <a:solidFill>
                  <a:schemeClr val="tx1"/>
                </a:solidFill>
              </a:rPr>
              <a:t>IV </a:t>
            </a:r>
            <a:r>
              <a:rPr lang="en-US" sz="1400" dirty="0" smtClean="0">
                <a:solidFill>
                  <a:schemeClr val="tx1"/>
                </a:solidFill>
              </a:rPr>
              <a:t>(P</a:t>
            </a:r>
            <a:r>
              <a:rPr lang="sr-Cyrl-BA" sz="1400" dirty="0" smtClean="0">
                <a:solidFill>
                  <a:schemeClr val="tx1"/>
                </a:solidFill>
              </a:rPr>
              <a:t>=117.33 </a:t>
            </a:r>
            <a:r>
              <a:rPr lang="en-US" sz="1400" dirty="0">
                <a:solidFill>
                  <a:schemeClr val="tx1"/>
                </a:solidFill>
              </a:rPr>
              <a:t>ha)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>
                <a:solidFill>
                  <a:schemeClr val="tx1"/>
                </a:solidFill>
              </a:rPr>
              <a:t>Зелена и спортско-рекреативна зона  </a:t>
            </a:r>
            <a:r>
              <a:rPr lang="ru-RU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P</a:t>
            </a:r>
            <a:r>
              <a:rPr lang="ru-RU" sz="1400" dirty="0" smtClean="0">
                <a:solidFill>
                  <a:schemeClr val="tx1"/>
                </a:solidFill>
              </a:rPr>
              <a:t>=173.03 </a:t>
            </a:r>
            <a:r>
              <a:rPr lang="ru-RU" sz="1400" dirty="0">
                <a:solidFill>
                  <a:schemeClr val="tx1"/>
                </a:solidFill>
              </a:rPr>
              <a:t>ha)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sz="1800" dirty="0"/>
          </a:p>
          <a:p>
            <a:pPr marL="342900" indent="-342900">
              <a:buFont typeface="+mj-lt"/>
              <a:buAutoNum type="arabicPeriod"/>
            </a:pPr>
            <a:endParaRPr lang="ru-RU" sz="1800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6730"/>
            <a:ext cx="133350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448" y="0"/>
            <a:ext cx="7553327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r-Cyrl-RS" sz="3600" b="1" smtClean="0"/>
              <a:t>Подела </a:t>
            </a:r>
            <a:r>
              <a:rPr lang="sr-Cyrl-RS" sz="3600" b="1"/>
              <a:t>на </a:t>
            </a:r>
            <a:r>
              <a:rPr lang="sr-Cyrl-RS" sz="3600" b="1" smtClean="0"/>
              <a:t>зоне </a:t>
            </a:r>
            <a:endParaRPr lang="sr-Cyrl-RS" sz="3600" b="1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 r="13783"/>
          <a:stretch>
            <a:fillRect/>
          </a:stretch>
        </p:blipFill>
        <p:spPr>
          <a:xfrm>
            <a:off x="6865333" y="-40056"/>
            <a:ext cx="5326667" cy="6898056"/>
          </a:xfr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1034624" y="4515583"/>
            <a:ext cx="330430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Cyrl-BA" sz="3600" b="1" dirty="0" smtClean="0">
                <a:solidFill>
                  <a:schemeClr val="tx2"/>
                </a:solidFill>
              </a:rPr>
              <a:t>ЛЕСКОВАЦ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450" y="85725"/>
            <a:ext cx="10696575" cy="804905"/>
          </a:xfr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Генерална урбанистичка решења по градским </a:t>
            </a:r>
            <a:r>
              <a:rPr lang="ru-RU" sz="2800" dirty="0" smtClean="0">
                <a:solidFill>
                  <a:schemeClr val="tx1"/>
                </a:solidFill>
              </a:rPr>
              <a:t>зонама</a:t>
            </a:r>
            <a:endParaRPr lang="ru-RU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0448901"/>
              </p:ext>
            </p:extLst>
          </p:nvPr>
        </p:nvGraphicFramePr>
        <p:xfrm>
          <a:off x="762000" y="890630"/>
          <a:ext cx="11239500" cy="5967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5725"/>
            <a:ext cx="133350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2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1034624" y="4515583"/>
            <a:ext cx="330430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Cyrl-BA" sz="3600" b="1" dirty="0" smtClean="0">
                <a:solidFill>
                  <a:schemeClr val="tx2"/>
                </a:solidFill>
              </a:rPr>
              <a:t>ЛЕСКОВАЦ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490" y="86594"/>
            <a:ext cx="10931236" cy="884956"/>
          </a:xfr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ru-RU" sz="2900" dirty="0">
                <a:solidFill>
                  <a:schemeClr val="tx1"/>
                </a:solidFill>
              </a:rPr>
              <a:t>Генерална урбанистичка решења по градским </a:t>
            </a:r>
            <a:r>
              <a:rPr lang="ru-RU" sz="2900" dirty="0" smtClean="0">
                <a:solidFill>
                  <a:schemeClr val="tx1"/>
                </a:solidFill>
              </a:rPr>
              <a:t>зонама</a:t>
            </a:r>
            <a:endParaRPr lang="ru-RU" sz="2900" dirty="0">
              <a:solidFill>
                <a:schemeClr val="tx1"/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483649"/>
              </p:ext>
            </p:extLst>
          </p:nvPr>
        </p:nvGraphicFramePr>
        <p:xfrm>
          <a:off x="742951" y="971550"/>
          <a:ext cx="11182350" cy="588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6594"/>
            <a:ext cx="133350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348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936" y="3304308"/>
            <a:ext cx="1132609" cy="3553691"/>
          </a:xfrm>
          <a:prstGeom prst="rect">
            <a:avLst/>
          </a:prstGeom>
          <a:solidFill>
            <a:srgbClr val="2C333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621272" y="1174173"/>
            <a:ext cx="6570728" cy="5798127"/>
          </a:xfrm>
          <a:solidFill>
            <a:srgbClr val="2C333A"/>
          </a:solidFill>
        </p:spPr>
        <p:txBody>
          <a:bodyPr>
            <a:normAutofit lnSpcReduction="10000"/>
          </a:bodyPr>
          <a:lstStyle/>
          <a:p>
            <a:r>
              <a:rPr lang="sr-Cyrl-BA" sz="1350" b="1" smtClean="0">
                <a:solidFill>
                  <a:schemeClr val="tx1"/>
                </a:solidFill>
              </a:rPr>
              <a:t>Саобраћај </a:t>
            </a:r>
            <a:r>
              <a:rPr lang="sr-Cyrl-BA" sz="1350" smtClean="0">
                <a:solidFill>
                  <a:schemeClr val="tx1"/>
                </a:solidFill>
              </a:rPr>
              <a:t>- </a:t>
            </a:r>
            <a:r>
              <a:rPr lang="ru-RU" sz="1350" smtClean="0">
                <a:solidFill>
                  <a:schemeClr val="tx1"/>
                </a:solidFill>
              </a:rPr>
              <a:t>дислоцирање </a:t>
            </a:r>
            <a:r>
              <a:rPr lang="ru-RU" sz="1350" dirty="0">
                <a:solidFill>
                  <a:schemeClr val="tx1"/>
                </a:solidFill>
              </a:rPr>
              <a:t>транзитног и теретног саобраћаја из центра града; </a:t>
            </a:r>
            <a:r>
              <a:rPr lang="ru-RU" sz="1350" dirty="0" smtClean="0">
                <a:solidFill>
                  <a:schemeClr val="tx1"/>
                </a:solidFill>
              </a:rPr>
              <a:t>решавање </a:t>
            </a:r>
            <a:r>
              <a:rPr lang="ru-RU" sz="1350" dirty="0">
                <a:solidFill>
                  <a:schemeClr val="tx1"/>
                </a:solidFill>
              </a:rPr>
              <a:t>паркирања у централној </a:t>
            </a:r>
            <a:r>
              <a:rPr lang="ru-RU" sz="1350">
                <a:solidFill>
                  <a:schemeClr val="tx1"/>
                </a:solidFill>
              </a:rPr>
              <a:t>градској </a:t>
            </a:r>
            <a:r>
              <a:rPr lang="ru-RU" sz="1350" smtClean="0">
                <a:solidFill>
                  <a:schemeClr val="tx1"/>
                </a:solidFill>
              </a:rPr>
              <a:t>зони; </a:t>
            </a:r>
            <a:r>
              <a:rPr lang="ru-RU" sz="1350" dirty="0">
                <a:solidFill>
                  <a:schemeClr val="tx1"/>
                </a:solidFill>
              </a:rPr>
              <a:t>проширивање већ постојећих паркинга; изградња бициклистичких </a:t>
            </a:r>
            <a:r>
              <a:rPr lang="ru-RU" sz="1350" dirty="0" smtClean="0">
                <a:solidFill>
                  <a:schemeClr val="tx1"/>
                </a:solidFill>
              </a:rPr>
              <a:t>стаза.</a:t>
            </a:r>
          </a:p>
          <a:p>
            <a:r>
              <a:rPr lang="sr-Cyrl-BA" sz="1350" b="1" dirty="0">
                <a:solidFill>
                  <a:schemeClr val="tx1"/>
                </a:solidFill>
              </a:rPr>
              <a:t>Водовод </a:t>
            </a:r>
            <a:r>
              <a:rPr lang="sr-Cyrl-BA" sz="1350" b="1">
                <a:solidFill>
                  <a:schemeClr val="tx1"/>
                </a:solidFill>
              </a:rPr>
              <a:t>и </a:t>
            </a:r>
            <a:r>
              <a:rPr lang="sr-Cyrl-BA" sz="1350" b="1" smtClean="0">
                <a:solidFill>
                  <a:schemeClr val="tx1"/>
                </a:solidFill>
              </a:rPr>
              <a:t>канализација </a:t>
            </a:r>
            <a:r>
              <a:rPr lang="sr-Cyrl-BA" sz="1350" smtClean="0">
                <a:solidFill>
                  <a:schemeClr val="tx1"/>
                </a:solidFill>
              </a:rPr>
              <a:t>- </a:t>
            </a:r>
            <a:r>
              <a:rPr lang="ru-RU" sz="1350" smtClean="0">
                <a:solidFill>
                  <a:schemeClr val="tx1"/>
                </a:solidFill>
              </a:rPr>
              <a:t>формирање </a:t>
            </a:r>
            <a:r>
              <a:rPr lang="ru-RU" sz="1350" dirty="0">
                <a:solidFill>
                  <a:schemeClr val="tx1"/>
                </a:solidFill>
              </a:rPr>
              <a:t>заштитних зона око водоизворишта; изградња постројења за пречишћавање </a:t>
            </a:r>
            <a:r>
              <a:rPr lang="ru-RU" sz="1350">
                <a:solidFill>
                  <a:schemeClr val="tx1"/>
                </a:solidFill>
              </a:rPr>
              <a:t>индустријских </a:t>
            </a:r>
            <a:r>
              <a:rPr lang="ru-RU" sz="1350" smtClean="0">
                <a:solidFill>
                  <a:schemeClr val="tx1"/>
                </a:solidFill>
              </a:rPr>
              <a:t>вода; </a:t>
            </a:r>
            <a:r>
              <a:rPr lang="ru-RU" sz="1350" dirty="0" smtClean="0">
                <a:solidFill>
                  <a:schemeClr val="tx1"/>
                </a:solidFill>
              </a:rPr>
              <a:t>изградња </a:t>
            </a:r>
            <a:r>
              <a:rPr lang="ru-RU" sz="1350" dirty="0">
                <a:solidFill>
                  <a:schemeClr val="tx1"/>
                </a:solidFill>
              </a:rPr>
              <a:t>сепарационе канализационе мреже; детаљнија регулација водотока реке </a:t>
            </a:r>
            <a:r>
              <a:rPr lang="ru-RU" sz="1350" dirty="0" smtClean="0">
                <a:solidFill>
                  <a:schemeClr val="tx1"/>
                </a:solidFill>
              </a:rPr>
              <a:t>Ветернице.</a:t>
            </a:r>
          </a:p>
          <a:p>
            <a:r>
              <a:rPr lang="ru-RU" sz="1350" b="1" dirty="0">
                <a:solidFill>
                  <a:schemeClr val="tx1"/>
                </a:solidFill>
              </a:rPr>
              <a:t> </a:t>
            </a:r>
            <a:r>
              <a:rPr lang="ru-RU" sz="1350" b="1">
                <a:solidFill>
                  <a:schemeClr val="tx1"/>
                </a:solidFill>
              </a:rPr>
              <a:t>Електроенергетска </a:t>
            </a:r>
            <a:r>
              <a:rPr lang="ru-RU" sz="1350" b="1" smtClean="0">
                <a:solidFill>
                  <a:schemeClr val="tx1"/>
                </a:solidFill>
              </a:rPr>
              <a:t>инфраструктура </a:t>
            </a:r>
            <a:r>
              <a:rPr lang="ru-RU" sz="1350" smtClean="0">
                <a:solidFill>
                  <a:schemeClr val="tx1"/>
                </a:solidFill>
              </a:rPr>
              <a:t>- доградити </a:t>
            </a:r>
            <a:r>
              <a:rPr lang="ru-RU" sz="1350" dirty="0">
                <a:solidFill>
                  <a:schemeClr val="tx1"/>
                </a:solidFill>
              </a:rPr>
              <a:t>постојеће и изградити нове напојне и дистрибутивне водове и објекте, дефинисати број и локације </a:t>
            </a:r>
            <a:r>
              <a:rPr lang="ru-RU" sz="1350" dirty="0" smtClean="0">
                <a:solidFill>
                  <a:schemeClr val="tx1"/>
                </a:solidFill>
              </a:rPr>
              <a:t>трафостаница.</a:t>
            </a:r>
          </a:p>
          <a:p>
            <a:r>
              <a:rPr lang="ru-RU" sz="1350" b="1">
                <a:solidFill>
                  <a:schemeClr val="tx1"/>
                </a:solidFill>
              </a:rPr>
              <a:t>Телекомуникациона </a:t>
            </a:r>
            <a:r>
              <a:rPr lang="ru-RU" sz="1350" b="1" smtClean="0">
                <a:solidFill>
                  <a:schemeClr val="tx1"/>
                </a:solidFill>
              </a:rPr>
              <a:t>инфраструктура </a:t>
            </a:r>
            <a:r>
              <a:rPr lang="ru-RU" sz="1350" smtClean="0">
                <a:solidFill>
                  <a:schemeClr val="tx1"/>
                </a:solidFill>
              </a:rPr>
              <a:t>- изградња </a:t>
            </a:r>
            <a:r>
              <a:rPr lang="ru-RU" sz="1350" dirty="0">
                <a:solidFill>
                  <a:schemeClr val="tx1"/>
                </a:solidFill>
              </a:rPr>
              <a:t>технички квалитетније и поузданије </a:t>
            </a:r>
            <a:r>
              <a:rPr lang="ru-RU" sz="1350" dirty="0" smtClean="0">
                <a:solidFill>
                  <a:schemeClr val="tx1"/>
                </a:solidFill>
              </a:rPr>
              <a:t>мреже.</a:t>
            </a:r>
          </a:p>
          <a:p>
            <a:r>
              <a:rPr lang="ru-RU" sz="1350" b="1">
                <a:solidFill>
                  <a:schemeClr val="tx1"/>
                </a:solidFill>
              </a:rPr>
              <a:t>Даљинско </a:t>
            </a:r>
            <a:r>
              <a:rPr lang="ru-RU" sz="1350" b="1" smtClean="0">
                <a:solidFill>
                  <a:schemeClr val="tx1"/>
                </a:solidFill>
              </a:rPr>
              <a:t>грејање </a:t>
            </a:r>
            <a:r>
              <a:rPr lang="ru-RU" sz="1350" smtClean="0">
                <a:solidFill>
                  <a:schemeClr val="tx1"/>
                </a:solidFill>
              </a:rPr>
              <a:t>- повећање </a:t>
            </a:r>
            <a:r>
              <a:rPr lang="ru-RU" sz="1350" dirty="0">
                <a:solidFill>
                  <a:schemeClr val="tx1"/>
                </a:solidFill>
              </a:rPr>
              <a:t>продуктивности градских топлана, смањење </a:t>
            </a:r>
            <a:r>
              <a:rPr lang="ru-RU" sz="1350">
                <a:solidFill>
                  <a:schemeClr val="tx1"/>
                </a:solidFill>
              </a:rPr>
              <a:t>индивидуалних </a:t>
            </a:r>
            <a:r>
              <a:rPr lang="ru-RU" sz="1350" smtClean="0">
                <a:solidFill>
                  <a:schemeClr val="tx1"/>
                </a:solidFill>
              </a:rPr>
              <a:t>ложишта; модернизација </a:t>
            </a:r>
            <a:r>
              <a:rPr lang="ru-RU" sz="1350" dirty="0">
                <a:solidFill>
                  <a:schemeClr val="tx1"/>
                </a:solidFill>
              </a:rPr>
              <a:t>мреже даљинског грејања; развој гасификације и успостављање </a:t>
            </a:r>
            <a:r>
              <a:rPr lang="ru-RU" sz="1350">
                <a:solidFill>
                  <a:schemeClr val="tx1"/>
                </a:solidFill>
              </a:rPr>
              <a:t>гасоводне </a:t>
            </a:r>
            <a:r>
              <a:rPr lang="ru-RU" sz="1350" smtClean="0">
                <a:solidFill>
                  <a:schemeClr val="tx1"/>
                </a:solidFill>
              </a:rPr>
              <a:t>мреже; већа употреба обновљивих извора енергије</a:t>
            </a:r>
            <a:endParaRPr lang="ru-RU" sz="1350" b="1" dirty="0">
              <a:solidFill>
                <a:schemeClr val="tx1"/>
              </a:solidFill>
            </a:endParaRPr>
          </a:p>
          <a:p>
            <a:endParaRPr lang="ru-RU" dirty="0"/>
          </a:p>
          <a:p>
            <a:endParaRPr lang="sr-Cyrl-BA" b="1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6" y="1058573"/>
            <a:ext cx="5396135" cy="2639291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t="23985" r="18084" b="16820"/>
          <a:stretch/>
        </p:blipFill>
        <p:spPr>
          <a:xfrm>
            <a:off x="148936" y="3619499"/>
            <a:ext cx="5396135" cy="3238501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-1"/>
            <a:ext cx="229217" cy="117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15598"/>
            <a:ext cx="12192000" cy="942975"/>
          </a:xfrm>
          <a:solidFill>
            <a:srgbClr val="DE32D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rgbClr val="2C333A"/>
                </a:solidFill>
              </a:rPr>
              <a:t>Генерална </a:t>
            </a:r>
            <a:r>
              <a:rPr lang="ru-RU" sz="3200" b="1" dirty="0">
                <a:solidFill>
                  <a:srgbClr val="2C333A"/>
                </a:solidFill>
              </a:rPr>
              <a:t>урбанистичка </a:t>
            </a:r>
            <a:r>
              <a:rPr lang="ru-RU" sz="3200" b="1" dirty="0" smtClean="0">
                <a:solidFill>
                  <a:srgbClr val="2C333A"/>
                </a:solidFill>
              </a:rPr>
              <a:t>  решења </a:t>
            </a:r>
            <a:r>
              <a:rPr lang="ru-RU" sz="3200" b="1" dirty="0">
                <a:solidFill>
                  <a:srgbClr val="2C333A"/>
                </a:solidFill>
              </a:rPr>
              <a:t>саобраћајне и комуналне </a:t>
            </a:r>
            <a:r>
              <a:rPr lang="ru-RU" sz="3200" b="1" dirty="0" smtClean="0">
                <a:solidFill>
                  <a:srgbClr val="2C333A"/>
                </a:solidFill>
              </a:rPr>
              <a:t>инфраструктуре</a:t>
            </a:r>
            <a:endParaRPr lang="en-US" sz="3200" b="1" dirty="0">
              <a:solidFill>
                <a:srgbClr val="2C33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32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840</Words>
  <Application>Microsoft Office PowerPoint</Application>
  <PresentationFormat>Custom</PresentationFormat>
  <Paragraphs>132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Wisp</vt:lpstr>
      <vt:lpstr>Генерални урбанистички план града Лесковца</vt:lpstr>
      <vt:lpstr>Обухват и опис граница подручја плана</vt:lpstr>
      <vt:lpstr>Постојеће стање</vt:lpstr>
      <vt:lpstr>Визија</vt:lpstr>
      <vt:lpstr>Општи и посебни циљеви</vt:lpstr>
      <vt:lpstr> Плански део</vt:lpstr>
      <vt:lpstr>PowerPoint Presentation</vt:lpstr>
      <vt:lpstr>PowerPoint Presentation</vt:lpstr>
      <vt:lpstr>Генерална урбанистичка   решења саобраћајне и комуналне инфраструктуре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2021-12-27T16:03:07Z</dcterms:created>
  <dcterms:modified xsi:type="dcterms:W3CDTF">2021-12-28T19:04:27Z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